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4" r:id="rId5"/>
    <p:sldId id="265" r:id="rId6"/>
    <p:sldId id="266" r:id="rId7"/>
    <p:sldId id="267" r:id="rId8"/>
    <p:sldId id="257" r:id="rId9"/>
    <p:sldId id="258" r:id="rId10"/>
    <p:sldId id="259" r:id="rId11"/>
    <p:sldId id="260" r:id="rId12"/>
    <p:sldId id="268" r:id="rId13"/>
    <p:sldId id="269" r:id="rId14"/>
    <p:sldId id="270" r:id="rId15"/>
    <p:sldId id="271" r:id="rId16"/>
    <p:sldId id="272" r:id="rId17"/>
    <p:sldId id="273" r:id="rId18"/>
    <p:sldId id="296" r:id="rId19"/>
    <p:sldId id="274" r:id="rId20"/>
    <p:sldId id="275" r:id="rId21"/>
    <p:sldId id="277" r:id="rId22"/>
    <p:sldId id="278" r:id="rId23"/>
    <p:sldId id="280" r:id="rId24"/>
    <p:sldId id="281" r:id="rId25"/>
    <p:sldId id="282" r:id="rId26"/>
    <p:sldId id="283" r:id="rId27"/>
    <p:sldId id="285" r:id="rId28"/>
    <p:sldId id="286" r:id="rId29"/>
    <p:sldId id="287" r:id="rId30"/>
    <p:sldId id="288" r:id="rId31"/>
    <p:sldId id="289" r:id="rId32"/>
    <p:sldId id="290" r:id="rId33"/>
    <p:sldId id="293" r:id="rId34"/>
    <p:sldId id="294" r:id="rId35"/>
    <p:sldId id="295"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5" d="100"/>
          <a:sy n="55" d="100"/>
        </p:scale>
        <p:origin x="6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5A71D3A-332A-7980-C6DB-6ED0983F03E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16D63E7B-4CD9-1105-5858-C737FBACBA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B6420B40-2F93-4151-9763-8BC314E357EB}"/>
              </a:ext>
            </a:extLst>
          </p:cNvPr>
          <p:cNvSpPr>
            <a:spLocks noGrp="1"/>
          </p:cNvSpPr>
          <p:nvPr>
            <p:ph type="dt" sz="half" idx="10"/>
          </p:nvPr>
        </p:nvSpPr>
        <p:spPr/>
        <p:txBody>
          <a:bodyPr/>
          <a:lstStyle/>
          <a:p>
            <a:fld id="{3E2D1540-9641-4A23-A880-AE6F05DA0F2D}" type="datetimeFigureOut">
              <a:rPr lang="pt-BR" smtClean="0"/>
              <a:t>19/03/2025</a:t>
            </a:fld>
            <a:endParaRPr lang="pt-BR"/>
          </a:p>
        </p:txBody>
      </p:sp>
      <p:sp>
        <p:nvSpPr>
          <p:cNvPr id="5" name="Espaço Reservado para Rodapé 4">
            <a:extLst>
              <a:ext uri="{FF2B5EF4-FFF2-40B4-BE49-F238E27FC236}">
                <a16:creationId xmlns:a16="http://schemas.microsoft.com/office/drawing/2014/main" xmlns="" id="{EF9861F1-F155-AF28-E599-0C9560CE876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7349C815-C695-1301-BDDA-C1E7210EDBFE}"/>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30192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7882F9-E756-628F-B1FF-281BA35B7D6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029D1534-276F-62F0-3BCD-7C09239F83F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8B8FB759-64A1-8EE7-FAE3-5FF886B5A35F}"/>
              </a:ext>
            </a:extLst>
          </p:cNvPr>
          <p:cNvSpPr>
            <a:spLocks noGrp="1"/>
          </p:cNvSpPr>
          <p:nvPr>
            <p:ph type="dt" sz="half" idx="10"/>
          </p:nvPr>
        </p:nvSpPr>
        <p:spPr/>
        <p:txBody>
          <a:bodyPr/>
          <a:lstStyle/>
          <a:p>
            <a:fld id="{3E2D1540-9641-4A23-A880-AE6F05DA0F2D}" type="datetimeFigureOut">
              <a:rPr lang="pt-BR" smtClean="0"/>
              <a:t>19/03/2025</a:t>
            </a:fld>
            <a:endParaRPr lang="pt-BR"/>
          </a:p>
        </p:txBody>
      </p:sp>
      <p:sp>
        <p:nvSpPr>
          <p:cNvPr id="5" name="Espaço Reservado para Rodapé 4">
            <a:extLst>
              <a:ext uri="{FF2B5EF4-FFF2-40B4-BE49-F238E27FC236}">
                <a16:creationId xmlns:a16="http://schemas.microsoft.com/office/drawing/2014/main" xmlns="" id="{8AF3F8B3-0052-3920-8C5B-2DE085C0B6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CECFD0C6-A20A-1403-2E70-9F68EAB19814}"/>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404253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F8D7818E-4F6C-40CA-A2CC-DC2D7C96357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6A0CE3E7-F5F3-F989-E604-7CA1EA394144}"/>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CCF89DCD-8CD3-35EB-2012-E5D6B4EFF520}"/>
              </a:ext>
            </a:extLst>
          </p:cNvPr>
          <p:cNvSpPr>
            <a:spLocks noGrp="1"/>
          </p:cNvSpPr>
          <p:nvPr>
            <p:ph type="dt" sz="half" idx="10"/>
          </p:nvPr>
        </p:nvSpPr>
        <p:spPr/>
        <p:txBody>
          <a:bodyPr/>
          <a:lstStyle/>
          <a:p>
            <a:fld id="{3E2D1540-9641-4A23-A880-AE6F05DA0F2D}" type="datetimeFigureOut">
              <a:rPr lang="pt-BR" smtClean="0"/>
              <a:t>19/03/2025</a:t>
            </a:fld>
            <a:endParaRPr lang="pt-BR"/>
          </a:p>
        </p:txBody>
      </p:sp>
      <p:sp>
        <p:nvSpPr>
          <p:cNvPr id="5" name="Espaço Reservado para Rodapé 4">
            <a:extLst>
              <a:ext uri="{FF2B5EF4-FFF2-40B4-BE49-F238E27FC236}">
                <a16:creationId xmlns:a16="http://schemas.microsoft.com/office/drawing/2014/main" xmlns="" id="{5963CE51-BDA2-E1C9-FC77-1E6C4617631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FE3D8CF5-9D09-FA97-9B15-AD080BFA48D6}"/>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317878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3AD2CDB-C5E0-A06D-87AC-78906AD93B6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F7ADA71B-50AA-874A-45C0-35E35A30A8B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FF908369-63EF-543D-D78A-3B8DE722C4E7}"/>
              </a:ext>
            </a:extLst>
          </p:cNvPr>
          <p:cNvSpPr>
            <a:spLocks noGrp="1"/>
          </p:cNvSpPr>
          <p:nvPr>
            <p:ph type="dt" sz="half" idx="10"/>
          </p:nvPr>
        </p:nvSpPr>
        <p:spPr/>
        <p:txBody>
          <a:bodyPr/>
          <a:lstStyle/>
          <a:p>
            <a:fld id="{3E2D1540-9641-4A23-A880-AE6F05DA0F2D}" type="datetimeFigureOut">
              <a:rPr lang="pt-BR" smtClean="0"/>
              <a:t>19/03/2025</a:t>
            </a:fld>
            <a:endParaRPr lang="pt-BR"/>
          </a:p>
        </p:txBody>
      </p:sp>
      <p:sp>
        <p:nvSpPr>
          <p:cNvPr id="5" name="Espaço Reservado para Rodapé 4">
            <a:extLst>
              <a:ext uri="{FF2B5EF4-FFF2-40B4-BE49-F238E27FC236}">
                <a16:creationId xmlns:a16="http://schemas.microsoft.com/office/drawing/2014/main" xmlns="" id="{C6370184-C2F9-487D-745D-C68157C0665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C0090D8E-D02E-548D-0B7C-EC268B8B0AEF}"/>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132205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11E33D-6C90-6081-3A2B-567598B823E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0F5AB877-61D8-612E-2BB8-0A120AB9F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43BC6B09-41A4-E656-F706-4E07A9A4837B}"/>
              </a:ext>
            </a:extLst>
          </p:cNvPr>
          <p:cNvSpPr>
            <a:spLocks noGrp="1"/>
          </p:cNvSpPr>
          <p:nvPr>
            <p:ph type="dt" sz="half" idx="10"/>
          </p:nvPr>
        </p:nvSpPr>
        <p:spPr/>
        <p:txBody>
          <a:bodyPr/>
          <a:lstStyle/>
          <a:p>
            <a:fld id="{3E2D1540-9641-4A23-A880-AE6F05DA0F2D}" type="datetimeFigureOut">
              <a:rPr lang="pt-BR" smtClean="0"/>
              <a:t>19/03/2025</a:t>
            </a:fld>
            <a:endParaRPr lang="pt-BR"/>
          </a:p>
        </p:txBody>
      </p:sp>
      <p:sp>
        <p:nvSpPr>
          <p:cNvPr id="5" name="Espaço Reservado para Rodapé 4">
            <a:extLst>
              <a:ext uri="{FF2B5EF4-FFF2-40B4-BE49-F238E27FC236}">
                <a16:creationId xmlns:a16="http://schemas.microsoft.com/office/drawing/2014/main" xmlns="" id="{C9D6F0F9-BE6D-9ABA-1BAE-C77E49A1E6B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D9D4221C-C191-E3F6-8486-DBFC0359D9C9}"/>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200944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F33A9B-5DAB-6D2D-E63F-29A13735B37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1DABF17A-EC26-D7C2-C851-9AE66289256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F9E895ED-4EA5-6B59-9B6D-5B4308B1EF2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1E4C7B7B-DE24-4E89-D2B2-B6F5FCDD0C2D}"/>
              </a:ext>
            </a:extLst>
          </p:cNvPr>
          <p:cNvSpPr>
            <a:spLocks noGrp="1"/>
          </p:cNvSpPr>
          <p:nvPr>
            <p:ph type="dt" sz="half" idx="10"/>
          </p:nvPr>
        </p:nvSpPr>
        <p:spPr/>
        <p:txBody>
          <a:bodyPr/>
          <a:lstStyle/>
          <a:p>
            <a:fld id="{3E2D1540-9641-4A23-A880-AE6F05DA0F2D}" type="datetimeFigureOut">
              <a:rPr lang="pt-BR" smtClean="0"/>
              <a:t>19/03/2025</a:t>
            </a:fld>
            <a:endParaRPr lang="pt-BR"/>
          </a:p>
        </p:txBody>
      </p:sp>
      <p:sp>
        <p:nvSpPr>
          <p:cNvPr id="6" name="Espaço Reservado para Rodapé 5">
            <a:extLst>
              <a:ext uri="{FF2B5EF4-FFF2-40B4-BE49-F238E27FC236}">
                <a16:creationId xmlns:a16="http://schemas.microsoft.com/office/drawing/2014/main" xmlns="" id="{4197F3D9-304A-B0FD-E6D1-9017131C04C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4ACC8BAA-3FC1-C7CE-41CA-8D91D5BE4649}"/>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107423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E98BED-FF8C-B59E-1D29-A78EA918212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AD307B4B-AA68-73FD-6DB4-E85509B24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EC33A7A1-0CC7-E56D-1DE2-1912729845A2}"/>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3E127C28-3DEA-6888-FBFD-8E70014CC5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31A7F3A0-26D1-C0D6-55D3-4E046C48F7B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BB42C665-A49F-5B3D-E7BF-B9DA41C72387}"/>
              </a:ext>
            </a:extLst>
          </p:cNvPr>
          <p:cNvSpPr>
            <a:spLocks noGrp="1"/>
          </p:cNvSpPr>
          <p:nvPr>
            <p:ph type="dt" sz="half" idx="10"/>
          </p:nvPr>
        </p:nvSpPr>
        <p:spPr/>
        <p:txBody>
          <a:bodyPr/>
          <a:lstStyle/>
          <a:p>
            <a:fld id="{3E2D1540-9641-4A23-A880-AE6F05DA0F2D}" type="datetimeFigureOut">
              <a:rPr lang="pt-BR" smtClean="0"/>
              <a:t>19/03/2025</a:t>
            </a:fld>
            <a:endParaRPr lang="pt-BR"/>
          </a:p>
        </p:txBody>
      </p:sp>
      <p:sp>
        <p:nvSpPr>
          <p:cNvPr id="8" name="Espaço Reservado para Rodapé 7">
            <a:extLst>
              <a:ext uri="{FF2B5EF4-FFF2-40B4-BE49-F238E27FC236}">
                <a16:creationId xmlns:a16="http://schemas.microsoft.com/office/drawing/2014/main" xmlns="" id="{EDAC9167-A761-2942-414D-14CAA5D8C7B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C4544637-D2BC-9F5E-1871-70B78FBC003B}"/>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425406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CE033B-49DE-FF29-5EE2-FCFD21BD171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9CEE5765-E2AB-5791-1F07-F99D0D0F74B2}"/>
              </a:ext>
            </a:extLst>
          </p:cNvPr>
          <p:cNvSpPr>
            <a:spLocks noGrp="1"/>
          </p:cNvSpPr>
          <p:nvPr>
            <p:ph type="dt" sz="half" idx="10"/>
          </p:nvPr>
        </p:nvSpPr>
        <p:spPr/>
        <p:txBody>
          <a:bodyPr/>
          <a:lstStyle/>
          <a:p>
            <a:fld id="{3E2D1540-9641-4A23-A880-AE6F05DA0F2D}" type="datetimeFigureOut">
              <a:rPr lang="pt-BR" smtClean="0"/>
              <a:t>19/03/2025</a:t>
            </a:fld>
            <a:endParaRPr lang="pt-BR"/>
          </a:p>
        </p:txBody>
      </p:sp>
      <p:sp>
        <p:nvSpPr>
          <p:cNvPr id="4" name="Espaço Reservado para Rodapé 3">
            <a:extLst>
              <a:ext uri="{FF2B5EF4-FFF2-40B4-BE49-F238E27FC236}">
                <a16:creationId xmlns:a16="http://schemas.microsoft.com/office/drawing/2014/main" xmlns="" id="{7872E490-17F0-12D5-65DB-DEB6A8B89631}"/>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8D6B6533-2774-8D1E-3439-0916303A5FDA}"/>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110906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66F314F8-19D8-A310-2BBC-0C8605B36B4D}"/>
              </a:ext>
            </a:extLst>
          </p:cNvPr>
          <p:cNvSpPr>
            <a:spLocks noGrp="1"/>
          </p:cNvSpPr>
          <p:nvPr>
            <p:ph type="dt" sz="half" idx="10"/>
          </p:nvPr>
        </p:nvSpPr>
        <p:spPr/>
        <p:txBody>
          <a:bodyPr/>
          <a:lstStyle/>
          <a:p>
            <a:fld id="{3E2D1540-9641-4A23-A880-AE6F05DA0F2D}" type="datetimeFigureOut">
              <a:rPr lang="pt-BR" smtClean="0"/>
              <a:t>19/03/2025</a:t>
            </a:fld>
            <a:endParaRPr lang="pt-BR"/>
          </a:p>
        </p:txBody>
      </p:sp>
      <p:sp>
        <p:nvSpPr>
          <p:cNvPr id="3" name="Espaço Reservado para Rodapé 2">
            <a:extLst>
              <a:ext uri="{FF2B5EF4-FFF2-40B4-BE49-F238E27FC236}">
                <a16:creationId xmlns:a16="http://schemas.microsoft.com/office/drawing/2014/main" xmlns="" id="{CDE27C9C-3FE6-24F4-3853-8F2F06D995A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4C95840C-F638-9DB2-71B3-5DA1639F4948}"/>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250045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0E74354-E119-BA47-8FD8-28C8843ED9C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275E32BA-92BE-D907-6326-A0DED94A7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D65AAD0F-8516-C2B3-5165-0AF890668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128DF74C-253B-9FCC-2833-06CE87B821FC}"/>
              </a:ext>
            </a:extLst>
          </p:cNvPr>
          <p:cNvSpPr>
            <a:spLocks noGrp="1"/>
          </p:cNvSpPr>
          <p:nvPr>
            <p:ph type="dt" sz="half" idx="10"/>
          </p:nvPr>
        </p:nvSpPr>
        <p:spPr/>
        <p:txBody>
          <a:bodyPr/>
          <a:lstStyle/>
          <a:p>
            <a:fld id="{3E2D1540-9641-4A23-A880-AE6F05DA0F2D}" type="datetimeFigureOut">
              <a:rPr lang="pt-BR" smtClean="0"/>
              <a:t>19/03/2025</a:t>
            </a:fld>
            <a:endParaRPr lang="pt-BR"/>
          </a:p>
        </p:txBody>
      </p:sp>
      <p:sp>
        <p:nvSpPr>
          <p:cNvPr id="6" name="Espaço Reservado para Rodapé 5">
            <a:extLst>
              <a:ext uri="{FF2B5EF4-FFF2-40B4-BE49-F238E27FC236}">
                <a16:creationId xmlns:a16="http://schemas.microsoft.com/office/drawing/2014/main" xmlns="" id="{1FE75B80-A7DB-829F-0DA7-47DA13281A2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2CA0EC13-20E5-5912-A72D-8E8787D62C5B}"/>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131641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15D469-20F7-D14B-ADBA-95560706900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DBE126A7-69C9-42B4-5D95-420D66CEA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708AD8BA-429A-22E2-195D-D7F1E5316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3BF89E2F-DB7E-58FF-2A20-DC668F77E15B}"/>
              </a:ext>
            </a:extLst>
          </p:cNvPr>
          <p:cNvSpPr>
            <a:spLocks noGrp="1"/>
          </p:cNvSpPr>
          <p:nvPr>
            <p:ph type="dt" sz="half" idx="10"/>
          </p:nvPr>
        </p:nvSpPr>
        <p:spPr/>
        <p:txBody>
          <a:bodyPr/>
          <a:lstStyle/>
          <a:p>
            <a:fld id="{3E2D1540-9641-4A23-A880-AE6F05DA0F2D}" type="datetimeFigureOut">
              <a:rPr lang="pt-BR" smtClean="0"/>
              <a:t>19/03/2025</a:t>
            </a:fld>
            <a:endParaRPr lang="pt-BR"/>
          </a:p>
        </p:txBody>
      </p:sp>
      <p:sp>
        <p:nvSpPr>
          <p:cNvPr id="6" name="Espaço Reservado para Rodapé 5">
            <a:extLst>
              <a:ext uri="{FF2B5EF4-FFF2-40B4-BE49-F238E27FC236}">
                <a16:creationId xmlns:a16="http://schemas.microsoft.com/office/drawing/2014/main" xmlns="" id="{7662C8D3-AF78-8E1F-AD42-56613ACE83D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784640A2-9D82-BA50-B99C-66C4018F5A3A}"/>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181358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8AD813E7-9305-A8A9-130B-4CA345EE0F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0D5077CB-AF98-E012-C875-680AA5408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EB40B34A-183A-A3E3-FEFB-21B8A4F18D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D1540-9641-4A23-A880-AE6F05DA0F2D}" type="datetimeFigureOut">
              <a:rPr lang="pt-BR" smtClean="0"/>
              <a:t>19/03/2025</a:t>
            </a:fld>
            <a:endParaRPr lang="pt-BR"/>
          </a:p>
        </p:txBody>
      </p:sp>
      <p:sp>
        <p:nvSpPr>
          <p:cNvPr id="5" name="Espaço Reservado para Rodapé 4">
            <a:extLst>
              <a:ext uri="{FF2B5EF4-FFF2-40B4-BE49-F238E27FC236}">
                <a16:creationId xmlns:a16="http://schemas.microsoft.com/office/drawing/2014/main" xmlns="" id="{EEC84481-3088-74B5-52AF-6A7FE3322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EF3086C7-4C6E-6208-7A9F-351599AF1E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506C1-5D50-4F8C-8C3A-B8B1BF9A74E7}" type="slidenum">
              <a:rPr lang="pt-BR" smtClean="0"/>
              <a:t>‹nº›</a:t>
            </a:fld>
            <a:endParaRPr lang="pt-BR"/>
          </a:p>
        </p:txBody>
      </p:sp>
    </p:spTree>
    <p:extLst>
      <p:ext uri="{BB962C8B-B14F-4D97-AF65-F5344CB8AC3E}">
        <p14:creationId xmlns:p14="http://schemas.microsoft.com/office/powerpoint/2010/main" val="1023341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xmlns="" id="{58E6E225-7C4D-139B-6E52-505BB6E254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4">
            <a:extLst>
              <a:ext uri="{FF2B5EF4-FFF2-40B4-BE49-F238E27FC236}">
                <a16:creationId xmlns:a16="http://schemas.microsoft.com/office/drawing/2014/main" xmlns="" id="{FFC7DE83-095F-CD62-DF6E-4A46F34ECA7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 name="Imagem 5">
            <a:extLst>
              <a:ext uri="{FF2B5EF4-FFF2-40B4-BE49-F238E27FC236}">
                <a16:creationId xmlns:a16="http://schemas.microsoft.com/office/drawing/2014/main" xmlns="" id="{3B9C58A7-956C-3A5E-8E84-198A6023C1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760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7D3BBC39-72E5-E632-969D-6BB3EC36A20A}"/>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EA7C27AC-B79F-A8A3-C86A-FFAD43A7A82C}"/>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ANÁLISE PRÁTICA </a:t>
            </a:r>
            <a:endParaRPr lang="pt-BR" dirty="0">
              <a:latin typeface="+mn-lt"/>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78B9577E-EE3C-0973-5CFD-E1B33116A55A}"/>
              </a:ext>
            </a:extLst>
          </p:cNvPr>
          <p:cNvSpPr>
            <a:spLocks noGrp="1"/>
          </p:cNvSpPr>
          <p:nvPr>
            <p:ph idx="1"/>
          </p:nvPr>
        </p:nvSpPr>
        <p:spPr/>
        <p:txBody>
          <a:bodyPr>
            <a:noAutofit/>
          </a:bodyPr>
          <a:lstStyle/>
          <a:p>
            <a:pPr marL="0" indent="0">
              <a:lnSpc>
                <a:spcPct val="170000"/>
              </a:lnSpc>
              <a:buNone/>
            </a:pPr>
            <a:r>
              <a:rPr lang="pt-BR" sz="2600" dirty="0">
                <a:cs typeface="Arial" panose="020B0604020202020204" pitchFamily="34" charset="0"/>
              </a:rPr>
              <a:t>	- Exigência de ETP (art. 18), Catálogo Eletrônico de Padronização de Compras, Serviços e Obras (art. 19), Matriz de Risco (</a:t>
            </a:r>
            <a:r>
              <a:rPr lang="pt-BR" sz="2600" dirty="0" err="1">
                <a:cs typeface="Arial" panose="020B0604020202020204" pitchFamily="34" charset="0"/>
              </a:rPr>
              <a:t>arts</a:t>
            </a:r>
            <a:r>
              <a:rPr lang="pt-BR" sz="2600" dirty="0">
                <a:cs typeface="Arial" panose="020B0604020202020204" pitchFamily="34" charset="0"/>
              </a:rPr>
              <a:t>. 22 e 103) – ferramentas essenciais ao Planejamento de Compras e Contratações Públicas.</a:t>
            </a:r>
          </a:p>
          <a:p>
            <a:pPr marL="0" indent="0" algn="just">
              <a:lnSpc>
                <a:spcPct val="170000"/>
              </a:lnSpc>
              <a:buNone/>
            </a:pPr>
            <a:r>
              <a:rPr lang="pt-BR" sz="2600" dirty="0">
                <a:cs typeface="Arial" panose="020B0604020202020204" pitchFamily="34" charset="0"/>
              </a:rPr>
              <a:t>	- O corpo da lei induz à instituição do PCA</a:t>
            </a:r>
          </a:p>
          <a:p>
            <a:pPr marL="0" indent="0" algn="just">
              <a:lnSpc>
                <a:spcPct val="170000"/>
              </a:lnSpc>
              <a:buNone/>
            </a:pPr>
            <a:r>
              <a:rPr lang="pt-BR" sz="2600" dirty="0">
                <a:cs typeface="Arial" panose="020B0604020202020204" pitchFamily="34" charset="0"/>
              </a:rPr>
              <a:t>		a) fase preparatória (art. 18, caput);</a:t>
            </a:r>
          </a:p>
          <a:p>
            <a:pPr marL="0" indent="0" algn="just">
              <a:lnSpc>
                <a:spcPct val="170000"/>
              </a:lnSpc>
              <a:buNone/>
            </a:pPr>
            <a:r>
              <a:rPr lang="pt-BR" sz="2600" dirty="0">
                <a:cs typeface="Arial" panose="020B0604020202020204" pitchFamily="34" charset="0"/>
              </a:rPr>
              <a:t>		</a:t>
            </a:r>
          </a:p>
          <a:p>
            <a:pPr>
              <a:lnSpc>
                <a:spcPct val="170000"/>
              </a:lnSpc>
            </a:pPr>
            <a:endParaRPr lang="pt-BR" sz="2600" dirty="0"/>
          </a:p>
        </p:txBody>
      </p:sp>
    </p:spTree>
    <p:extLst>
      <p:ext uri="{BB962C8B-B14F-4D97-AF65-F5344CB8AC3E}">
        <p14:creationId xmlns:p14="http://schemas.microsoft.com/office/powerpoint/2010/main" val="262584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B187BC00-C7E0-8043-CD1C-763824E4FB12}"/>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ABAA1DF2-68A3-B3B1-ED61-2B7D83B9FE67}"/>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ANÁLISE PRÁTICA </a:t>
            </a:r>
            <a:endParaRPr lang="pt-BR" dirty="0">
              <a:latin typeface="+mn-lt"/>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04A1B4FB-3AD8-F116-C1CC-A6FAE63287BF}"/>
              </a:ext>
            </a:extLst>
          </p:cNvPr>
          <p:cNvSpPr>
            <a:spLocks noGrp="1"/>
          </p:cNvSpPr>
          <p:nvPr>
            <p:ph idx="1"/>
          </p:nvPr>
        </p:nvSpPr>
        <p:spPr/>
        <p:txBody>
          <a:bodyPr>
            <a:normAutofit fontScale="92500" lnSpcReduction="20000"/>
          </a:bodyPr>
          <a:lstStyle/>
          <a:p>
            <a:pPr marL="0" indent="0" algn="just">
              <a:lnSpc>
                <a:spcPct val="170000"/>
              </a:lnSpc>
              <a:buNone/>
            </a:pPr>
            <a:r>
              <a:rPr lang="pt-BR" dirty="0">
                <a:cs typeface="Arial" panose="020B0604020202020204" pitchFamily="34" charset="0"/>
              </a:rPr>
              <a:t>		</a:t>
            </a:r>
            <a:r>
              <a:rPr lang="pt-BR" sz="2800" dirty="0">
                <a:cs typeface="Arial" panose="020B0604020202020204" pitchFamily="34" charset="0"/>
              </a:rPr>
              <a:t>b) deve ser publicado (art. 12, §1°);</a:t>
            </a:r>
          </a:p>
          <a:p>
            <a:pPr marL="0" indent="0" algn="just">
              <a:lnSpc>
                <a:spcPct val="170000"/>
              </a:lnSpc>
              <a:buNone/>
            </a:pPr>
            <a:r>
              <a:rPr lang="pt-BR" sz="2800" dirty="0">
                <a:cs typeface="Arial" panose="020B0604020202020204" pitchFamily="34" charset="0"/>
              </a:rPr>
              <a:t>		c) </a:t>
            </a:r>
            <a:r>
              <a:rPr lang="pt-BR" sz="2800" dirty="0" smtClean="0">
                <a:cs typeface="Arial" panose="020B0604020202020204" pitchFamily="34" charset="0"/>
              </a:rPr>
              <a:t>PNCP – publicação e manutenção;</a:t>
            </a:r>
            <a:endParaRPr lang="pt-BR" sz="2800" dirty="0">
              <a:cs typeface="Arial" panose="020B0604020202020204" pitchFamily="34" charset="0"/>
            </a:endParaRPr>
          </a:p>
          <a:p>
            <a:pPr marL="0" indent="0" algn="just">
              <a:lnSpc>
                <a:spcPct val="170000"/>
              </a:lnSpc>
              <a:buNone/>
            </a:pPr>
            <a:r>
              <a:rPr lang="pt-BR" sz="2800" dirty="0">
                <a:cs typeface="Arial" panose="020B0604020202020204" pitchFamily="34" charset="0"/>
              </a:rPr>
              <a:t>		d) Conformidade com as Leis Orçamentárias (art. 18, caput);</a:t>
            </a:r>
          </a:p>
          <a:p>
            <a:pPr marL="0" indent="0" algn="just">
              <a:lnSpc>
                <a:spcPct val="170000"/>
              </a:lnSpc>
              <a:buNone/>
            </a:pPr>
            <a:r>
              <a:rPr lang="pt-BR" sz="2800" dirty="0">
                <a:cs typeface="Arial" panose="020B0604020202020204" pitchFamily="34" charset="0"/>
              </a:rPr>
              <a:t>		e) Decreto Federal nº 10.947/22 – objetivos do PCA</a:t>
            </a:r>
          </a:p>
          <a:p>
            <a:pPr marL="0" indent="0" algn="just">
              <a:lnSpc>
                <a:spcPct val="170000"/>
              </a:lnSpc>
              <a:buNone/>
            </a:pPr>
            <a:r>
              <a:rPr lang="pt-BR" sz="2800" dirty="0">
                <a:cs typeface="Arial" panose="020B0604020202020204" pitchFamily="34" charset="0"/>
              </a:rPr>
              <a:t>		- Se renunciar ao PCA terá que justificar – MP, TCE, ...</a:t>
            </a:r>
          </a:p>
          <a:p>
            <a:pPr marL="0" indent="0" algn="just">
              <a:lnSpc>
                <a:spcPct val="170000"/>
              </a:lnSpc>
              <a:buNone/>
            </a:pPr>
            <a:r>
              <a:rPr lang="pt-BR" sz="2800" dirty="0">
                <a:cs typeface="Arial" panose="020B0604020202020204" pitchFamily="34" charset="0"/>
              </a:rPr>
              <a:t>		</a:t>
            </a:r>
          </a:p>
          <a:p>
            <a:endParaRPr lang="pt-BR" dirty="0"/>
          </a:p>
        </p:txBody>
      </p:sp>
    </p:spTree>
    <p:extLst>
      <p:ext uri="{BB962C8B-B14F-4D97-AF65-F5344CB8AC3E}">
        <p14:creationId xmlns:p14="http://schemas.microsoft.com/office/powerpoint/2010/main" val="183284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34DD2DCC-5AF7-DA8E-C2B6-5C6ED6EE987D}"/>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1F54959E-7539-0E8A-1568-B5DD8EEEE856}"/>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CORREÇÕES E ALTERAÇÕES</a:t>
            </a:r>
          </a:p>
        </p:txBody>
      </p:sp>
      <p:sp>
        <p:nvSpPr>
          <p:cNvPr id="4" name="Espaço Reservado para Conteúdo 3">
            <a:extLst>
              <a:ext uri="{FF2B5EF4-FFF2-40B4-BE49-F238E27FC236}">
                <a16:creationId xmlns:a16="http://schemas.microsoft.com/office/drawing/2014/main" xmlns="" id="{947E4A8F-7577-19F4-9B20-85FBB72EDA0E}"/>
              </a:ext>
            </a:extLst>
          </p:cNvPr>
          <p:cNvSpPr>
            <a:spLocks noGrp="1"/>
          </p:cNvSpPr>
          <p:nvPr>
            <p:ph idx="1"/>
          </p:nvPr>
        </p:nvSpPr>
        <p:spPr/>
        <p:txBody>
          <a:bodyPr>
            <a:normAutofit fontScale="92500"/>
          </a:bodyPr>
          <a:lstStyle/>
          <a:p>
            <a:pPr marL="0" indent="0" algn="just">
              <a:lnSpc>
                <a:spcPct val="150000"/>
              </a:lnSpc>
              <a:buNone/>
            </a:pPr>
            <a:r>
              <a:rPr lang="pt-BR" dirty="0">
                <a:cs typeface="Arial" panose="020B0604020202020204" pitchFamily="34" charset="0"/>
              </a:rPr>
              <a:t>- Decreto nº 10.947/22, art. 6° - O PCA deve iniciar no começo do ano para concluir até a “primeira quinzena de maio de cada exercício”.</a:t>
            </a:r>
          </a:p>
          <a:p>
            <a:pPr marL="0" indent="0" algn="just">
              <a:lnSpc>
                <a:spcPct val="150000"/>
              </a:lnSpc>
              <a:buNone/>
            </a:pPr>
            <a:r>
              <a:rPr lang="pt-BR" dirty="0">
                <a:cs typeface="Arial" panose="020B0604020202020204" pitchFamily="34" charset="0"/>
              </a:rPr>
              <a:t>	</a:t>
            </a:r>
            <a:r>
              <a:rPr lang="pt-BR" u="sng" dirty="0">
                <a:cs typeface="Arial" panose="020B0604020202020204" pitchFamily="34" charset="0"/>
              </a:rPr>
              <a:t>Ano de Elaboração:</a:t>
            </a:r>
          </a:p>
          <a:p>
            <a:pPr marL="0" indent="0" algn="just">
              <a:lnSpc>
                <a:spcPct val="150000"/>
              </a:lnSpc>
              <a:buNone/>
            </a:pPr>
            <a:r>
              <a:rPr lang="pt-BR" b="0" i="1" u="none" strike="noStrike" baseline="0" dirty="0">
                <a:cs typeface="Arial" panose="020B0604020202020204" pitchFamily="34" charset="0"/>
              </a:rPr>
              <a:t>	“Art. 15. Durante o ano de sua elaboração, o plano de contratações anual poderá ser revisado e alterado por meio de inclusão, exclusão ou redimensionamento de itens, nas seguintes hipóteses:</a:t>
            </a:r>
            <a:endParaRPr lang="pt-BR" dirty="0">
              <a:cs typeface="Arial" panose="020B0604020202020204" pitchFamily="34" charset="0"/>
            </a:endParaRPr>
          </a:p>
          <a:p>
            <a:endParaRPr lang="pt-BR" dirty="0"/>
          </a:p>
        </p:txBody>
      </p:sp>
    </p:spTree>
    <p:extLst>
      <p:ext uri="{BB962C8B-B14F-4D97-AF65-F5344CB8AC3E}">
        <p14:creationId xmlns:p14="http://schemas.microsoft.com/office/powerpoint/2010/main" val="1444302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3656EE0F-3715-0126-1E03-DF63D2ADDD4C}"/>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3220ACC2-2ECA-0643-72EC-31570417D133}"/>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CORREÇÕES E ALTERAÇÕES</a:t>
            </a:r>
            <a:endParaRPr lang="pt-BR" dirty="0">
              <a:latin typeface="+mn-lt"/>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EBB3E4BC-8D88-140A-E2BC-5EBA3DDE982B}"/>
              </a:ext>
            </a:extLst>
          </p:cNvPr>
          <p:cNvSpPr>
            <a:spLocks noGrp="1"/>
          </p:cNvSpPr>
          <p:nvPr>
            <p:ph idx="1"/>
          </p:nvPr>
        </p:nvSpPr>
        <p:spPr/>
        <p:txBody>
          <a:bodyPr>
            <a:normAutofit fontScale="92500" lnSpcReduction="10000"/>
          </a:bodyPr>
          <a:lstStyle/>
          <a:p>
            <a:pPr marL="0" indent="0" algn="just">
              <a:lnSpc>
                <a:spcPct val="150000"/>
              </a:lnSpc>
              <a:buNone/>
            </a:pPr>
            <a:r>
              <a:rPr lang="pt-BR" b="0" i="1" u="none" strike="noStrike" baseline="0" dirty="0">
                <a:cs typeface="Arial" panose="020B0604020202020204" pitchFamily="34" charset="0"/>
              </a:rPr>
              <a:t>	I - no período de 15 de setembro a 15 de novembro do ano de elaboração do plano de contratações anual, para a sua adequação à proposta orçamentária do órgão ou da entidade encaminhada ao Poder Legislativo; e</a:t>
            </a:r>
          </a:p>
          <a:p>
            <a:pPr marL="0" indent="0" algn="just">
              <a:lnSpc>
                <a:spcPct val="150000"/>
              </a:lnSpc>
              <a:buNone/>
            </a:pPr>
            <a:r>
              <a:rPr lang="pt-BR" b="0" i="1" u="none" strike="noStrike" baseline="0" dirty="0">
                <a:cs typeface="Arial" panose="020B0604020202020204" pitchFamily="34" charset="0"/>
              </a:rPr>
              <a:t>	II - na quinzena posterior à publicação da Lei Orçamentária Anual, para adequação do plano de contratações anual ao orçamento aprovado para aquele exercício.</a:t>
            </a:r>
            <a:endParaRPr lang="pt-BR" dirty="0">
              <a:cs typeface="Arial" panose="020B0604020202020204" pitchFamily="34" charset="0"/>
            </a:endParaRPr>
          </a:p>
          <a:p>
            <a:endParaRPr lang="pt-BR" dirty="0"/>
          </a:p>
        </p:txBody>
      </p:sp>
    </p:spTree>
    <p:extLst>
      <p:ext uri="{BB962C8B-B14F-4D97-AF65-F5344CB8AC3E}">
        <p14:creationId xmlns:p14="http://schemas.microsoft.com/office/powerpoint/2010/main" val="197054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A4052045-127B-6F9A-1451-8ACFEF12A2C6}"/>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28D67023-5003-77A1-B6A7-B27CAE4F8FE9}"/>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CORREÇÕES E ALTERAÇÕES</a:t>
            </a:r>
            <a:endParaRPr lang="pt-BR" dirty="0">
              <a:latin typeface="+mn-lt"/>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BAC11F47-F8E2-85F0-1EC2-C647934BF9BA}"/>
              </a:ext>
            </a:extLst>
          </p:cNvPr>
          <p:cNvSpPr>
            <a:spLocks noGrp="1"/>
          </p:cNvSpPr>
          <p:nvPr>
            <p:ph idx="1"/>
          </p:nvPr>
        </p:nvSpPr>
        <p:spPr/>
        <p:txBody>
          <a:bodyPr/>
          <a:lstStyle/>
          <a:p>
            <a:pPr marL="0" indent="0" algn="just">
              <a:lnSpc>
                <a:spcPct val="150000"/>
              </a:lnSpc>
              <a:buNone/>
            </a:pPr>
            <a:r>
              <a:rPr lang="pt-BR" b="0" i="1" u="none" strike="noStrike" baseline="0" dirty="0" smtClean="0">
                <a:cs typeface="Arial" panose="020B0604020202020204" pitchFamily="34" charset="0"/>
              </a:rPr>
              <a:t>	Parágrafo </a:t>
            </a:r>
            <a:r>
              <a:rPr lang="pt-BR" b="0" i="1" u="none" strike="noStrike" baseline="0" dirty="0">
                <a:cs typeface="Arial" panose="020B0604020202020204" pitchFamily="34" charset="0"/>
              </a:rPr>
              <a:t>único. Nas hipóteses deste artigo, as alterações no plano de contratações anual serão aprovadas pela autoridade competente nos prazos previstos nos incisos I e II do caput.”</a:t>
            </a:r>
          </a:p>
          <a:p>
            <a:pPr marL="0" indent="0" algn="just">
              <a:lnSpc>
                <a:spcPct val="150000"/>
              </a:lnSpc>
              <a:buNone/>
            </a:pPr>
            <a:r>
              <a:rPr lang="pt-BR" i="1" dirty="0">
                <a:cs typeface="Arial" panose="020B0604020202020204" pitchFamily="34" charset="0"/>
              </a:rPr>
              <a:t>	</a:t>
            </a:r>
            <a:endParaRPr lang="pt-BR" dirty="0"/>
          </a:p>
        </p:txBody>
      </p:sp>
    </p:spTree>
    <p:extLst>
      <p:ext uri="{BB962C8B-B14F-4D97-AF65-F5344CB8AC3E}">
        <p14:creationId xmlns:p14="http://schemas.microsoft.com/office/powerpoint/2010/main" val="66924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90BBD796-F8C9-175A-1D64-AA2EA04D6309}"/>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1D518C5F-9976-11A5-A1E3-99505CA79D44}"/>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CORREÇÕES E ALTERAÇÕES</a:t>
            </a:r>
            <a:endParaRPr lang="pt-BR" dirty="0">
              <a:latin typeface="+mn-lt"/>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BAEC375F-7806-CBDC-9F99-432DE6951F09}"/>
              </a:ext>
            </a:extLst>
          </p:cNvPr>
          <p:cNvSpPr>
            <a:spLocks noGrp="1"/>
          </p:cNvSpPr>
          <p:nvPr>
            <p:ph idx="1"/>
          </p:nvPr>
        </p:nvSpPr>
        <p:spPr/>
        <p:txBody>
          <a:bodyPr/>
          <a:lstStyle/>
          <a:p>
            <a:pPr marL="0" indent="0" algn="just">
              <a:lnSpc>
                <a:spcPct val="150000"/>
              </a:lnSpc>
              <a:buNone/>
            </a:pPr>
            <a:r>
              <a:rPr lang="pt-BR" dirty="0">
                <a:cs typeface="Arial" panose="020B0604020202020204" pitchFamily="34" charset="0"/>
              </a:rPr>
              <a:t>	</a:t>
            </a:r>
            <a:r>
              <a:rPr lang="pt-BR" u="sng" dirty="0">
                <a:cs typeface="Arial" panose="020B0604020202020204" pitchFamily="34" charset="0"/>
              </a:rPr>
              <a:t>Ano de execução:</a:t>
            </a:r>
          </a:p>
          <a:p>
            <a:pPr marL="0" indent="0" algn="just">
              <a:lnSpc>
                <a:spcPct val="150000"/>
              </a:lnSpc>
              <a:buNone/>
            </a:pPr>
            <a:r>
              <a:rPr lang="pt-BR" b="0" i="1" u="none" strike="noStrike" baseline="0" dirty="0">
                <a:cs typeface="Arial" panose="020B0604020202020204" pitchFamily="34" charset="0"/>
              </a:rPr>
              <a:t>	“Art. 16. Durante o ano de sua execução, o plano de contratações anual poderá ser alterado, por meio de justificativa aprovada pela autoridade competente.”</a:t>
            </a:r>
            <a:endParaRPr lang="pt-BR" dirty="0">
              <a:cs typeface="Arial" panose="020B0604020202020204" pitchFamily="34" charset="0"/>
            </a:endParaRPr>
          </a:p>
          <a:p>
            <a:endParaRPr lang="pt-BR" dirty="0"/>
          </a:p>
        </p:txBody>
      </p:sp>
    </p:spTree>
    <p:extLst>
      <p:ext uri="{BB962C8B-B14F-4D97-AF65-F5344CB8AC3E}">
        <p14:creationId xmlns:p14="http://schemas.microsoft.com/office/powerpoint/2010/main" val="664029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DB5DB781-2B34-A3AE-FBBF-CDD5F2EC06A3}"/>
              </a:ext>
            </a:extLst>
          </p:cNvPr>
          <p:cNvPicPr>
            <a:picLocks noChangeAspect="1"/>
          </p:cNvPicPr>
          <p:nvPr/>
        </p:nvPicPr>
        <p:blipFill>
          <a:blip r:embed="rId2"/>
          <a:stretch>
            <a:fillRect/>
          </a:stretch>
        </p:blipFill>
        <p:spPr>
          <a:xfrm>
            <a:off x="0" y="27710"/>
            <a:ext cx="12192000" cy="6858000"/>
          </a:xfrm>
          <a:prstGeom prst="rect">
            <a:avLst/>
          </a:prstGeom>
        </p:spPr>
      </p:pic>
      <p:sp>
        <p:nvSpPr>
          <p:cNvPr id="3" name="Título 2">
            <a:extLst>
              <a:ext uri="{FF2B5EF4-FFF2-40B4-BE49-F238E27FC236}">
                <a16:creationId xmlns:a16="http://schemas.microsoft.com/office/drawing/2014/main" xmlns="" id="{9A808E83-CA35-2D01-846A-DF285D36F2C1}"/>
              </a:ext>
            </a:extLst>
          </p:cNvPr>
          <p:cNvSpPr>
            <a:spLocks noGrp="1"/>
          </p:cNvSpPr>
          <p:nvPr>
            <p:ph type="title"/>
          </p:nvPr>
        </p:nvSpPr>
        <p:spPr/>
        <p:txBody>
          <a:bodyPr/>
          <a:lstStyle/>
          <a:p>
            <a:r>
              <a:rPr lang="pt-BR" b="1" dirty="0">
                <a:solidFill>
                  <a:schemeClr val="accent2"/>
                </a:solidFill>
                <a:latin typeface="+mn-lt"/>
                <a:cs typeface="Arial" panose="020B0604020202020204" pitchFamily="34" charset="0"/>
              </a:rPr>
              <a:t>AGENTES ENVOLVIDOS NO PCA</a:t>
            </a:r>
          </a:p>
        </p:txBody>
      </p:sp>
      <p:sp>
        <p:nvSpPr>
          <p:cNvPr id="8" name="Espaço Reservado para Conteúdo 7"/>
          <p:cNvSpPr>
            <a:spLocks noGrp="1"/>
          </p:cNvSpPr>
          <p:nvPr>
            <p:ph idx="1"/>
          </p:nvPr>
        </p:nvSpPr>
        <p:spPr/>
        <p:txBody>
          <a:bodyPr>
            <a:normAutofit lnSpcReduction="10000"/>
          </a:bodyPr>
          <a:lstStyle/>
          <a:p>
            <a:pPr marL="0" indent="0" algn="just">
              <a:lnSpc>
                <a:spcPct val="150000"/>
              </a:lnSpc>
              <a:buNone/>
            </a:pPr>
            <a:r>
              <a:rPr lang="pt-BR" dirty="0" smtClean="0">
                <a:cs typeface="Arial" panose="020B0604020202020204" pitchFamily="34" charset="0"/>
              </a:rPr>
              <a:t>	a</a:t>
            </a:r>
            <a:r>
              <a:rPr lang="pt-BR" dirty="0">
                <a:cs typeface="Arial" panose="020B0604020202020204" pitchFamily="34" charset="0"/>
              </a:rPr>
              <a:t>) Controle </a:t>
            </a:r>
            <a:r>
              <a:rPr lang="pt-BR" dirty="0" smtClean="0">
                <a:cs typeface="Arial" panose="020B0604020202020204" pitchFamily="34" charset="0"/>
              </a:rPr>
              <a:t>Interno			g) Almoxarifado</a:t>
            </a:r>
            <a:endParaRPr lang="pt-BR" dirty="0">
              <a:cs typeface="Arial" panose="020B0604020202020204" pitchFamily="34" charset="0"/>
            </a:endParaRPr>
          </a:p>
          <a:p>
            <a:pPr marL="0" indent="0" algn="just">
              <a:lnSpc>
                <a:spcPct val="150000"/>
              </a:lnSpc>
              <a:buNone/>
            </a:pPr>
            <a:r>
              <a:rPr lang="pt-BR" dirty="0">
                <a:cs typeface="Arial" panose="020B0604020202020204" pitchFamily="34" charset="0"/>
              </a:rPr>
              <a:t>	b) </a:t>
            </a:r>
            <a:r>
              <a:rPr lang="pt-BR" dirty="0" smtClean="0">
                <a:cs typeface="Arial" panose="020B0604020202020204" pitchFamily="34" charset="0"/>
              </a:rPr>
              <a:t>Jurídico					h) Contabilidade</a:t>
            </a:r>
            <a:endParaRPr lang="pt-BR" dirty="0">
              <a:cs typeface="Arial" panose="020B0604020202020204" pitchFamily="34" charset="0"/>
            </a:endParaRPr>
          </a:p>
          <a:p>
            <a:pPr marL="0" indent="0" algn="just">
              <a:lnSpc>
                <a:spcPct val="150000"/>
              </a:lnSpc>
              <a:buNone/>
            </a:pPr>
            <a:r>
              <a:rPr lang="pt-BR" dirty="0">
                <a:cs typeface="Arial" panose="020B0604020202020204" pitchFamily="34" charset="0"/>
              </a:rPr>
              <a:t>	c) </a:t>
            </a:r>
            <a:r>
              <a:rPr lang="pt-BR" dirty="0" smtClean="0">
                <a:cs typeface="Arial" panose="020B0604020202020204" pitchFamily="34" charset="0"/>
              </a:rPr>
              <a:t>Solicitante				i) Financeiro</a:t>
            </a:r>
            <a:endParaRPr lang="pt-BR" dirty="0">
              <a:cs typeface="Arial" panose="020B0604020202020204" pitchFamily="34" charset="0"/>
            </a:endParaRPr>
          </a:p>
          <a:p>
            <a:pPr marL="0" indent="0" algn="just">
              <a:lnSpc>
                <a:spcPct val="150000"/>
              </a:lnSpc>
              <a:buNone/>
            </a:pPr>
            <a:r>
              <a:rPr lang="pt-BR" dirty="0">
                <a:cs typeface="Arial" panose="020B0604020202020204" pitchFamily="34" charset="0"/>
              </a:rPr>
              <a:t>	d) Responsável pelos </a:t>
            </a:r>
            <a:r>
              <a:rPr lang="pt-BR" dirty="0" err="1" smtClean="0">
                <a:cs typeface="Arial" panose="020B0604020202020204" pitchFamily="34" charset="0"/>
              </a:rPr>
              <a:t>ETPs</a:t>
            </a:r>
            <a:r>
              <a:rPr lang="pt-BR" dirty="0" smtClean="0">
                <a:cs typeface="Arial" panose="020B0604020202020204" pitchFamily="34" charset="0"/>
              </a:rPr>
              <a:t>		j) Condutor do Certame</a:t>
            </a:r>
            <a:endParaRPr lang="pt-BR" dirty="0">
              <a:cs typeface="Arial" panose="020B0604020202020204" pitchFamily="34" charset="0"/>
            </a:endParaRPr>
          </a:p>
          <a:p>
            <a:pPr marL="0" indent="0" algn="just">
              <a:lnSpc>
                <a:spcPct val="150000"/>
              </a:lnSpc>
              <a:buNone/>
            </a:pPr>
            <a:r>
              <a:rPr lang="pt-BR" dirty="0">
                <a:cs typeface="Arial" panose="020B0604020202020204" pitchFamily="34" charset="0"/>
              </a:rPr>
              <a:t>	e) Formador de </a:t>
            </a:r>
            <a:r>
              <a:rPr lang="pt-BR" dirty="0" smtClean="0">
                <a:cs typeface="Arial" panose="020B0604020202020204" pitchFamily="34" charset="0"/>
              </a:rPr>
              <a:t>Preço			k) Gestor / </a:t>
            </a:r>
            <a:r>
              <a:rPr lang="pt-BR" dirty="0" err="1" smtClean="0">
                <a:cs typeface="Arial" panose="020B0604020202020204" pitchFamily="34" charset="0"/>
              </a:rPr>
              <a:t>Homologador</a:t>
            </a:r>
            <a:endParaRPr lang="pt-BR" dirty="0">
              <a:cs typeface="Arial" panose="020B0604020202020204" pitchFamily="34" charset="0"/>
            </a:endParaRPr>
          </a:p>
          <a:p>
            <a:pPr marL="0" indent="0" algn="just">
              <a:lnSpc>
                <a:spcPct val="150000"/>
              </a:lnSpc>
              <a:buNone/>
            </a:pPr>
            <a:r>
              <a:rPr lang="pt-BR" dirty="0">
                <a:cs typeface="Arial" panose="020B0604020202020204" pitchFamily="34" charset="0"/>
              </a:rPr>
              <a:t>	f) </a:t>
            </a:r>
            <a:r>
              <a:rPr lang="pt-BR" dirty="0" smtClean="0">
                <a:cs typeface="Arial" panose="020B0604020202020204" pitchFamily="34" charset="0"/>
              </a:rPr>
              <a:t>Compras					l) Gestor e Fiscal </a:t>
            </a:r>
            <a:r>
              <a:rPr lang="pt-BR" dirty="0" err="1" smtClean="0">
                <a:cs typeface="Arial" panose="020B0604020202020204" pitchFamily="34" charset="0"/>
              </a:rPr>
              <a:t>Ctto</a:t>
            </a:r>
            <a:endParaRPr lang="pt-BR" dirty="0">
              <a:cs typeface="Arial" panose="020B0604020202020204" pitchFamily="34" charset="0"/>
            </a:endParaRPr>
          </a:p>
        </p:txBody>
      </p:sp>
    </p:spTree>
    <p:extLst>
      <p:ext uri="{BB962C8B-B14F-4D97-AF65-F5344CB8AC3E}">
        <p14:creationId xmlns:p14="http://schemas.microsoft.com/office/powerpoint/2010/main" val="345641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91CF50DC-5581-3BFA-45B4-08C17EBDAE7E}"/>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971159D7-D8B6-E009-39B6-92C7EDE2B037}"/>
              </a:ext>
            </a:extLst>
          </p:cNvPr>
          <p:cNvSpPr>
            <a:spLocks noGrp="1"/>
          </p:cNvSpPr>
          <p:nvPr>
            <p:ph type="title"/>
          </p:nvPr>
        </p:nvSpPr>
        <p:spPr>
          <a:xfrm>
            <a:off x="838200" y="681037"/>
            <a:ext cx="10515600" cy="1009651"/>
          </a:xfrm>
        </p:spPr>
        <p:txBody>
          <a:bodyPr>
            <a:normAutofit fontScale="90000"/>
          </a:bodyPr>
          <a:lstStyle/>
          <a:p>
            <a:r>
              <a:rPr lang="pt-BR" b="1" dirty="0">
                <a:solidFill>
                  <a:schemeClr val="accent2"/>
                </a:solidFill>
                <a:latin typeface="+mn-lt"/>
                <a:cs typeface="Arial" panose="020B0604020202020204" pitchFamily="34" charset="0"/>
              </a:rPr>
              <a:t/>
            </a:r>
            <a:br>
              <a:rPr lang="pt-BR" b="1" dirty="0">
                <a:solidFill>
                  <a:schemeClr val="accent2"/>
                </a:solidFill>
                <a:latin typeface="+mn-lt"/>
                <a:cs typeface="Arial" panose="020B0604020202020204" pitchFamily="34" charset="0"/>
              </a:rPr>
            </a:br>
            <a:r>
              <a:rPr lang="pt-BR" b="1" dirty="0">
                <a:solidFill>
                  <a:schemeClr val="accent2"/>
                </a:solidFill>
                <a:latin typeface="+mn-lt"/>
                <a:cs typeface="Arial" panose="020B0604020202020204" pitchFamily="34" charset="0"/>
              </a:rPr>
              <a:t>COMPRAS QUE FICARÃO FORA DO PCA:</a:t>
            </a:r>
            <a:br>
              <a:rPr lang="pt-BR" b="1" dirty="0">
                <a:solidFill>
                  <a:schemeClr val="accent2"/>
                </a:solidFill>
                <a:latin typeface="+mn-lt"/>
                <a:cs typeface="Arial" panose="020B0604020202020204" pitchFamily="34" charset="0"/>
              </a:rPr>
            </a:br>
            <a:endParaRPr lang="pt-BR" b="1" dirty="0">
              <a:solidFill>
                <a:schemeClr val="accent2"/>
              </a:solidFill>
              <a:latin typeface="+mn-lt"/>
            </a:endParaRPr>
          </a:p>
        </p:txBody>
      </p:sp>
      <p:sp>
        <p:nvSpPr>
          <p:cNvPr id="4" name="Espaço Reservado para Conteúdo 3">
            <a:extLst>
              <a:ext uri="{FF2B5EF4-FFF2-40B4-BE49-F238E27FC236}">
                <a16:creationId xmlns:a16="http://schemas.microsoft.com/office/drawing/2014/main" xmlns="" id="{89667BCE-0689-0795-F3FA-8AAB6797DFC4}"/>
              </a:ext>
            </a:extLst>
          </p:cNvPr>
          <p:cNvSpPr>
            <a:spLocks noGrp="1"/>
          </p:cNvSpPr>
          <p:nvPr>
            <p:ph idx="1"/>
          </p:nvPr>
        </p:nvSpPr>
        <p:spPr/>
        <p:txBody>
          <a:bodyPr>
            <a:noAutofit/>
          </a:bodyPr>
          <a:lstStyle/>
          <a:p>
            <a:pPr marL="0" indent="0" algn="just">
              <a:lnSpc>
                <a:spcPct val="150000"/>
              </a:lnSpc>
              <a:buNone/>
            </a:pPr>
            <a:r>
              <a:rPr lang="pt-BR" sz="2400" b="0" i="1" u="none" strike="noStrike" baseline="0" dirty="0">
                <a:cs typeface="Arial" panose="020B0604020202020204" pitchFamily="34" charset="0"/>
              </a:rPr>
              <a:t>	“Art. 7º Ficam dispensadas de registro no plano de contratações anual:</a:t>
            </a:r>
          </a:p>
          <a:p>
            <a:pPr marL="0" indent="0" algn="just">
              <a:lnSpc>
                <a:spcPct val="150000"/>
              </a:lnSpc>
              <a:buNone/>
            </a:pPr>
            <a:r>
              <a:rPr lang="pt-BR" sz="2400" b="0" i="1" u="none" strike="noStrike" baseline="0" dirty="0">
                <a:cs typeface="Arial" panose="020B0604020202020204" pitchFamily="34" charset="0"/>
              </a:rPr>
              <a:t>	I - as informações classificadas como sigilosas, nos termos do disposto na Lei nº 12.527, de 18 de novembro de 2011, ou abrangidas pelas demais hipóteses legais de sigilo;</a:t>
            </a:r>
          </a:p>
          <a:p>
            <a:pPr marL="0" indent="0" algn="just">
              <a:lnSpc>
                <a:spcPct val="150000"/>
              </a:lnSpc>
              <a:buNone/>
            </a:pPr>
            <a:r>
              <a:rPr lang="pt-BR" sz="2400" b="0" i="1" u="none" strike="noStrike" baseline="0" dirty="0">
                <a:cs typeface="Arial" panose="020B0604020202020204" pitchFamily="34" charset="0"/>
              </a:rPr>
              <a:t>	II - as contratações realizadas por meio de concessão de suprimento de fundos, nas hipóteses previstas no art. 45 do Decreto nº 93.872, de 23 de dezembro de 1986;</a:t>
            </a:r>
          </a:p>
          <a:p>
            <a:pPr marL="0" indent="0" algn="just">
              <a:lnSpc>
                <a:spcPct val="150000"/>
              </a:lnSpc>
              <a:buNone/>
            </a:pPr>
            <a:r>
              <a:rPr lang="pt-BR" sz="2400" b="0" i="1" u="none" strike="noStrike" baseline="0" dirty="0">
                <a:cs typeface="Arial" panose="020B0604020202020204" pitchFamily="34" charset="0"/>
              </a:rPr>
              <a:t>		</a:t>
            </a:r>
            <a:endParaRPr lang="pt-BR" sz="2400" dirty="0"/>
          </a:p>
        </p:txBody>
      </p:sp>
    </p:spTree>
    <p:extLst>
      <p:ext uri="{BB962C8B-B14F-4D97-AF65-F5344CB8AC3E}">
        <p14:creationId xmlns:p14="http://schemas.microsoft.com/office/powerpoint/2010/main" val="522882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C38D9A46-10AB-E6EA-9BBC-5D5CF0D62CAD}"/>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26280A0C-3A3E-4F17-F7C2-23FFD965414A}"/>
              </a:ext>
            </a:extLst>
          </p:cNvPr>
          <p:cNvSpPr>
            <a:spLocks noGrp="1"/>
          </p:cNvSpPr>
          <p:nvPr>
            <p:ph type="title"/>
          </p:nvPr>
        </p:nvSpPr>
        <p:spPr>
          <a:xfrm>
            <a:off x="838200" y="681037"/>
            <a:ext cx="10515600" cy="1009651"/>
          </a:xfrm>
        </p:spPr>
        <p:txBody>
          <a:bodyPr>
            <a:normAutofit fontScale="90000"/>
          </a:bodyPr>
          <a:lstStyle/>
          <a:p>
            <a:r>
              <a:rPr lang="pt-BR" b="1" dirty="0">
                <a:solidFill>
                  <a:schemeClr val="accent2"/>
                </a:solidFill>
                <a:latin typeface="+mn-lt"/>
                <a:cs typeface="Arial" panose="020B0604020202020204" pitchFamily="34" charset="0"/>
              </a:rPr>
              <a:t/>
            </a:r>
            <a:br>
              <a:rPr lang="pt-BR" b="1" dirty="0">
                <a:solidFill>
                  <a:schemeClr val="accent2"/>
                </a:solidFill>
                <a:latin typeface="+mn-lt"/>
                <a:cs typeface="Arial" panose="020B0604020202020204" pitchFamily="34" charset="0"/>
              </a:rPr>
            </a:br>
            <a:r>
              <a:rPr lang="pt-BR" b="1" dirty="0">
                <a:solidFill>
                  <a:schemeClr val="accent2"/>
                </a:solidFill>
                <a:latin typeface="+mn-lt"/>
                <a:cs typeface="Arial" panose="020B0604020202020204" pitchFamily="34" charset="0"/>
              </a:rPr>
              <a:t>COMPRAS QUE FICARÃO FORA DO PCA:</a:t>
            </a:r>
            <a:br>
              <a:rPr lang="pt-BR" b="1" dirty="0">
                <a:solidFill>
                  <a:schemeClr val="accent2"/>
                </a:solidFill>
                <a:latin typeface="+mn-lt"/>
                <a:cs typeface="Arial" panose="020B0604020202020204" pitchFamily="34" charset="0"/>
              </a:rPr>
            </a:br>
            <a:endParaRPr lang="pt-BR" dirty="0">
              <a:latin typeface="+mn-lt"/>
            </a:endParaRPr>
          </a:p>
        </p:txBody>
      </p:sp>
      <p:sp>
        <p:nvSpPr>
          <p:cNvPr id="6" name="Espaço Reservado para Conteúdo 5">
            <a:extLst>
              <a:ext uri="{FF2B5EF4-FFF2-40B4-BE49-F238E27FC236}">
                <a16:creationId xmlns:a16="http://schemas.microsoft.com/office/drawing/2014/main" xmlns="" id="{85A1843B-2A0A-E42F-E107-BCC7C7720CBA}"/>
              </a:ext>
            </a:extLst>
          </p:cNvPr>
          <p:cNvSpPr>
            <a:spLocks noGrp="1"/>
          </p:cNvSpPr>
          <p:nvPr>
            <p:ph idx="1"/>
          </p:nvPr>
        </p:nvSpPr>
        <p:spPr/>
        <p:txBody>
          <a:bodyPr>
            <a:noAutofit/>
          </a:bodyPr>
          <a:lstStyle/>
          <a:p>
            <a:pPr marL="0" indent="0" algn="just">
              <a:lnSpc>
                <a:spcPct val="150000"/>
              </a:lnSpc>
              <a:buNone/>
            </a:pPr>
            <a:r>
              <a:rPr lang="pt-BR" sz="2600" b="0" i="1" u="none" strike="noStrike" baseline="0" dirty="0">
                <a:cs typeface="Arial" panose="020B0604020202020204" pitchFamily="34" charset="0"/>
              </a:rPr>
              <a:t>	III - as hipóteses previstas nos incisos VI, VII e VIII do caput do art. 75 da Lei nº 14.133, de 2021; e</a:t>
            </a:r>
          </a:p>
          <a:p>
            <a:pPr marL="0" indent="0" algn="just">
              <a:lnSpc>
                <a:spcPct val="150000"/>
              </a:lnSpc>
              <a:buNone/>
            </a:pPr>
            <a:r>
              <a:rPr lang="pt-BR" sz="2600" b="0" i="1" u="none" strike="noStrike" baseline="0" dirty="0">
                <a:cs typeface="Arial" panose="020B0604020202020204" pitchFamily="34" charset="0"/>
              </a:rPr>
              <a:t>	IV - as pequenas compras e a prestação de serviços de pronto pagamento, de que trata o § 2º do art. 95 da Lei nº 14.133, de 2021.”</a:t>
            </a:r>
            <a:endParaRPr lang="pt-BR" sz="2600" i="1" dirty="0">
              <a:cs typeface="Arial" panose="020B0604020202020204" pitchFamily="34" charset="0"/>
            </a:endParaRPr>
          </a:p>
          <a:p>
            <a:pPr marL="0" indent="0" algn="just">
              <a:lnSpc>
                <a:spcPct val="150000"/>
              </a:lnSpc>
              <a:buNone/>
            </a:pPr>
            <a:endParaRPr lang="pt-BR" sz="2600" dirty="0"/>
          </a:p>
        </p:txBody>
      </p:sp>
    </p:spTree>
    <p:extLst>
      <p:ext uri="{BB962C8B-B14F-4D97-AF65-F5344CB8AC3E}">
        <p14:creationId xmlns:p14="http://schemas.microsoft.com/office/powerpoint/2010/main" val="1587344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77E4FBDB-B28E-F0D4-1203-4B1D8C5342C5}"/>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AB016D4C-F2D9-48B7-136D-5CE0A6B0A2D2}"/>
              </a:ext>
            </a:extLst>
          </p:cNvPr>
          <p:cNvSpPr>
            <a:spLocks noGrp="1"/>
          </p:cNvSpPr>
          <p:nvPr>
            <p:ph type="title"/>
          </p:nvPr>
        </p:nvSpPr>
        <p:spPr>
          <a:xfrm>
            <a:off x="838200" y="681037"/>
            <a:ext cx="10515600" cy="1009651"/>
          </a:xfrm>
        </p:spPr>
        <p:txBody>
          <a:bodyPr/>
          <a:lstStyle/>
          <a:p>
            <a:r>
              <a:rPr lang="pt-BR" b="1" dirty="0" smtClean="0">
                <a:solidFill>
                  <a:schemeClr val="accent2"/>
                </a:solidFill>
                <a:latin typeface="+mn-lt"/>
              </a:rPr>
              <a:t>ELABORAÇÃO DO PCA</a:t>
            </a:r>
            <a:endParaRPr lang="pt-BR" b="1" dirty="0">
              <a:solidFill>
                <a:schemeClr val="accent2"/>
              </a:solidFill>
              <a:latin typeface="+mn-lt"/>
            </a:endParaRPr>
          </a:p>
        </p:txBody>
      </p:sp>
      <p:sp>
        <p:nvSpPr>
          <p:cNvPr id="4" name="Espaço Reservado para Conteúdo 3">
            <a:extLst>
              <a:ext uri="{FF2B5EF4-FFF2-40B4-BE49-F238E27FC236}">
                <a16:creationId xmlns:a16="http://schemas.microsoft.com/office/drawing/2014/main" xmlns="" id="{524A5764-C405-233D-DDAA-DFFBB89B454E}"/>
              </a:ext>
            </a:extLst>
          </p:cNvPr>
          <p:cNvSpPr>
            <a:spLocks noGrp="1"/>
          </p:cNvSpPr>
          <p:nvPr>
            <p:ph idx="1"/>
          </p:nvPr>
        </p:nvSpPr>
        <p:spPr/>
        <p:txBody>
          <a:bodyPr>
            <a:normAutofit fontScale="92500" lnSpcReduction="10000"/>
          </a:bodyPr>
          <a:lstStyle/>
          <a:p>
            <a:pPr marL="0" indent="0" algn="just">
              <a:lnSpc>
                <a:spcPct val="150000"/>
              </a:lnSpc>
              <a:buNone/>
            </a:pPr>
            <a:r>
              <a:rPr lang="pt-BR" b="1" dirty="0"/>
              <a:t>Art. 12, inc. VII</a:t>
            </a:r>
          </a:p>
          <a:p>
            <a:pPr marL="0" indent="0" algn="just">
              <a:lnSpc>
                <a:spcPct val="150000"/>
              </a:lnSpc>
              <a:buNone/>
            </a:pPr>
            <a:r>
              <a:rPr lang="pt-BR" i="1" dirty="0"/>
              <a:t>“a partir de </a:t>
            </a:r>
            <a:r>
              <a:rPr lang="pt-BR" b="1" i="1" dirty="0"/>
              <a:t>documentos de formalização de demandas</a:t>
            </a:r>
            <a:r>
              <a:rPr lang="pt-BR" i="1" dirty="0"/>
              <a:t>, os órgãos responsáveis pelo planejamento de cada ente federativo poderão, na forma do regulamento, </a:t>
            </a:r>
            <a:r>
              <a:rPr lang="pt-BR" b="1" i="1" dirty="0"/>
              <a:t>elaborar plano de contratações anual</a:t>
            </a:r>
            <a:r>
              <a:rPr lang="pt-BR" i="1" dirty="0"/>
              <a:t>, </a:t>
            </a:r>
            <a:r>
              <a:rPr lang="pt-BR" b="1" i="1" dirty="0"/>
              <a:t>com o objetivo de racionalizar as contratações </a:t>
            </a:r>
            <a:r>
              <a:rPr lang="pt-BR" i="1" dirty="0"/>
              <a:t>dos órgãos e entidades sob sua competência, </a:t>
            </a:r>
            <a:r>
              <a:rPr lang="pt-BR" b="1" i="1" dirty="0"/>
              <a:t>garantir o alinhamento com o seu planejamento estratégico e subsidiar a elaboração das respectivas leis orçamentárias</a:t>
            </a:r>
            <a:r>
              <a:rPr lang="pt-BR" i="1" dirty="0"/>
              <a:t>.”</a:t>
            </a:r>
            <a:endParaRPr lang="pt-BR" b="1" dirty="0">
              <a:latin typeface="Arial" panose="020B0604020202020204" pitchFamily="34" charset="0"/>
              <a:cs typeface="Arial" panose="020B0604020202020204" pitchFamily="34" charset="0"/>
            </a:endParaRPr>
          </a:p>
          <a:p>
            <a:pPr marL="0" indent="0">
              <a:buNone/>
            </a:pPr>
            <a:endParaRPr lang="pt-BR" dirty="0"/>
          </a:p>
        </p:txBody>
      </p:sp>
    </p:spTree>
    <p:extLst>
      <p:ext uri="{BB962C8B-B14F-4D97-AF65-F5344CB8AC3E}">
        <p14:creationId xmlns:p14="http://schemas.microsoft.com/office/powerpoint/2010/main" val="137682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F8BE478C-EB42-CA68-18A6-A17509EA09FE}"/>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9E8EDD40-EDF7-B2ED-2BCD-AAF6C877565C}"/>
              </a:ext>
            </a:extLst>
          </p:cNvPr>
          <p:cNvSpPr>
            <a:spLocks noGrp="1"/>
          </p:cNvSpPr>
          <p:nvPr>
            <p:ph type="ctrTitle"/>
          </p:nvPr>
        </p:nvSpPr>
        <p:spPr>
          <a:xfrm>
            <a:off x="1524000" y="1122363"/>
            <a:ext cx="9144000" cy="1925637"/>
          </a:xfrm>
        </p:spPr>
        <p:txBody>
          <a:bodyPr/>
          <a:lstStyle/>
          <a:p>
            <a:r>
              <a:rPr lang="pt-BR"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PLANO DE CONTRATAÇÃO ANUAL</a:t>
            </a:r>
          </a:p>
        </p:txBody>
      </p:sp>
      <p:sp>
        <p:nvSpPr>
          <p:cNvPr id="4" name="Subtítulo 3">
            <a:extLst>
              <a:ext uri="{FF2B5EF4-FFF2-40B4-BE49-F238E27FC236}">
                <a16:creationId xmlns:a16="http://schemas.microsoft.com/office/drawing/2014/main" xmlns="" id="{EEC459C2-CBE7-64E3-9C90-3AB42CD93B8D}"/>
              </a:ext>
            </a:extLst>
          </p:cNvPr>
          <p:cNvSpPr>
            <a:spLocks noGrp="1"/>
          </p:cNvSpPr>
          <p:nvPr>
            <p:ph type="subTitle" idx="1"/>
          </p:nvPr>
        </p:nvSpPr>
        <p:spPr/>
        <p:txBody>
          <a:bodyPr>
            <a:normAutofit fontScale="92500"/>
          </a:bodyPr>
          <a:lstStyle/>
          <a:p>
            <a:pPr algn="just"/>
            <a:r>
              <a:rPr lang="pt-BR" dirty="0" err="1">
                <a:latin typeface="Times New Roman" panose="02020603050405020304" pitchFamily="18" charset="0"/>
                <a:cs typeface="Times New Roman" panose="02020603050405020304" pitchFamily="18" charset="0"/>
              </a:rPr>
              <a:t>PROFª</a:t>
            </a:r>
            <a:r>
              <a:rPr lang="pt-BR" dirty="0">
                <a:latin typeface="Times New Roman" panose="02020603050405020304" pitchFamily="18" charset="0"/>
                <a:cs typeface="Times New Roman" panose="02020603050405020304" pitchFamily="18" charset="0"/>
              </a:rPr>
              <a:t> JULIANA FIORESE</a:t>
            </a:r>
          </a:p>
          <a:p>
            <a:pPr algn="just"/>
            <a:r>
              <a:rPr lang="pt-BR" dirty="0">
                <a:latin typeface="Times New Roman" panose="02020603050405020304" pitchFamily="18" charset="0"/>
                <a:cs typeface="Times New Roman" panose="02020603050405020304" pitchFamily="18" charset="0"/>
              </a:rPr>
              <a:t>Bacharel em Direito pela PUC-PR, </a:t>
            </a:r>
            <a:r>
              <a:rPr lang="pt-BR" dirty="0" smtClean="0">
                <a:latin typeface="Times New Roman" panose="02020603050405020304" pitchFamily="18" charset="0"/>
                <a:cs typeface="Times New Roman" panose="02020603050405020304" pitchFamily="18" charset="0"/>
              </a:rPr>
              <a:t>assessora pública, na prefeitura de Curitiba,  </a:t>
            </a:r>
            <a:r>
              <a:rPr lang="pt-BR" dirty="0">
                <a:latin typeface="Times New Roman" panose="02020603050405020304" pitchFamily="18" charset="0"/>
                <a:cs typeface="Times New Roman" panose="02020603050405020304" pitchFamily="18" charset="0"/>
              </a:rPr>
              <a:t>há </a:t>
            </a:r>
            <a:r>
              <a:rPr lang="pt-BR" dirty="0" smtClean="0">
                <a:latin typeface="Times New Roman" panose="02020603050405020304" pitchFamily="18" charset="0"/>
                <a:cs typeface="Times New Roman" panose="02020603050405020304" pitchFamily="18" charset="0"/>
              </a:rPr>
              <a:t>16 </a:t>
            </a:r>
            <a:r>
              <a:rPr lang="pt-BR" dirty="0">
                <a:latin typeface="Times New Roman" panose="02020603050405020304" pitchFamily="18" charset="0"/>
                <a:cs typeface="Times New Roman" panose="02020603050405020304" pitchFamily="18" charset="0"/>
              </a:rPr>
              <a:t>anos, especialista em licitações, contratos e convênios</a:t>
            </a:r>
            <a:r>
              <a:rPr lang="pt-BR" dirty="0" smtClean="0">
                <a:latin typeface="Times New Roman" panose="02020603050405020304" pitchFamily="18" charset="0"/>
                <a:cs typeface="Times New Roman" panose="02020603050405020304" pitchFamily="18" charset="0"/>
              </a:rPr>
              <a:t>. Analistas Master de Licitações. Pregoeira e Presidente de Comissão de Licitações.</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854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97A7AA9B-032A-89B7-2286-08337FD73A48}"/>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1E38E324-A9E0-757B-5612-42A24768223D}"/>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rPr>
              <a:t>ELABORAÇÃO DO PCA</a:t>
            </a:r>
            <a:endParaRPr lang="pt-BR" dirty="0">
              <a:latin typeface="+mn-lt"/>
            </a:endParaRPr>
          </a:p>
        </p:txBody>
      </p:sp>
      <p:sp>
        <p:nvSpPr>
          <p:cNvPr id="4" name="Espaço Reservado para Conteúdo 3">
            <a:extLst>
              <a:ext uri="{FF2B5EF4-FFF2-40B4-BE49-F238E27FC236}">
                <a16:creationId xmlns:a16="http://schemas.microsoft.com/office/drawing/2014/main" xmlns="" id="{FACF92F9-D45E-BBD4-5DBF-61D448AC99E3}"/>
              </a:ext>
            </a:extLst>
          </p:cNvPr>
          <p:cNvSpPr>
            <a:spLocks noGrp="1"/>
          </p:cNvSpPr>
          <p:nvPr>
            <p:ph idx="1"/>
          </p:nvPr>
        </p:nvSpPr>
        <p:spPr/>
        <p:txBody>
          <a:bodyPr>
            <a:normAutofit fontScale="85000" lnSpcReduction="20000"/>
          </a:bodyPr>
          <a:lstStyle/>
          <a:p>
            <a:pPr marL="0" indent="0" algn="just">
              <a:lnSpc>
                <a:spcPct val="150000"/>
              </a:lnSpc>
              <a:buNone/>
            </a:pPr>
            <a:r>
              <a:rPr lang="pt-BR" dirty="0" smtClean="0"/>
              <a:t>	Para </a:t>
            </a:r>
            <a:r>
              <a:rPr lang="pt-BR" dirty="0"/>
              <a:t>regulamentar a elaboração do plano de contratações anual no âmbito da Administração Pública federal direta, autárquica e fundacional foi publicado, em 26/01/2022, o Decreto nº 10.947/2022.</a:t>
            </a:r>
          </a:p>
          <a:p>
            <a:pPr marL="0" indent="0" algn="just">
              <a:lnSpc>
                <a:spcPct val="150000"/>
              </a:lnSpc>
              <a:buNone/>
            </a:pPr>
            <a:r>
              <a:rPr lang="pt-BR" dirty="0">
                <a:cs typeface="Arial" panose="020B0604020202020204" pitchFamily="34" charset="0"/>
              </a:rPr>
              <a:t>	</a:t>
            </a:r>
            <a:r>
              <a:rPr lang="pt-BR" dirty="0"/>
              <a:t> O art. 5º do Decreto prevê que são objetivos do plano de contratações anual: </a:t>
            </a:r>
          </a:p>
          <a:p>
            <a:pPr marL="0" indent="0" algn="just">
              <a:lnSpc>
                <a:spcPct val="150000"/>
              </a:lnSpc>
              <a:buNone/>
            </a:pPr>
            <a:r>
              <a:rPr lang="pt-BR" dirty="0"/>
              <a:t>	- racionalizar as contratações, por meio da promoção  de contratações </a:t>
            </a:r>
            <a:r>
              <a:rPr lang="pt-BR" b="1" dirty="0"/>
              <a:t>centralizadas e compartilhadas</a:t>
            </a:r>
            <a:r>
              <a:rPr lang="pt-BR" dirty="0"/>
              <a:t>, a fim de obter economia de escala, padronização e redução de custos processuais;</a:t>
            </a:r>
            <a:endParaRPr lang="pt-BR" dirty="0">
              <a:cs typeface="Arial" panose="020B0604020202020204" pitchFamily="34" charset="0"/>
            </a:endParaRPr>
          </a:p>
          <a:p>
            <a:pPr marL="0" indent="0">
              <a:buNone/>
            </a:pPr>
            <a:endParaRPr lang="pt-BR" dirty="0"/>
          </a:p>
        </p:txBody>
      </p:sp>
    </p:spTree>
    <p:extLst>
      <p:ext uri="{BB962C8B-B14F-4D97-AF65-F5344CB8AC3E}">
        <p14:creationId xmlns:p14="http://schemas.microsoft.com/office/powerpoint/2010/main" val="413551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9D64E439-595D-357A-6E19-5CC872D21AA6}"/>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A47C4BA5-5408-18FA-CBFA-74A62993B4F5}"/>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rPr>
              <a:t>ELABORAÇÃO DO PCA</a:t>
            </a:r>
            <a:endParaRPr lang="pt-BR" dirty="0">
              <a:latin typeface="+mn-lt"/>
            </a:endParaRPr>
          </a:p>
        </p:txBody>
      </p:sp>
      <p:sp>
        <p:nvSpPr>
          <p:cNvPr id="3" name="Espaço Reservado para Conteúdo 2">
            <a:extLst>
              <a:ext uri="{FF2B5EF4-FFF2-40B4-BE49-F238E27FC236}">
                <a16:creationId xmlns:a16="http://schemas.microsoft.com/office/drawing/2014/main" xmlns="" id="{015023AF-C594-9FB4-1074-18F665A9F2B5}"/>
              </a:ext>
            </a:extLst>
          </p:cNvPr>
          <p:cNvSpPr>
            <a:spLocks noGrp="1"/>
          </p:cNvSpPr>
          <p:nvPr>
            <p:ph idx="1"/>
          </p:nvPr>
        </p:nvSpPr>
        <p:spPr/>
        <p:txBody>
          <a:bodyPr>
            <a:normAutofit fontScale="92500" lnSpcReduction="20000"/>
          </a:bodyPr>
          <a:lstStyle/>
          <a:p>
            <a:pPr marL="0" indent="0" algn="just">
              <a:lnSpc>
                <a:spcPct val="150000"/>
              </a:lnSpc>
              <a:buNone/>
            </a:pPr>
            <a:r>
              <a:rPr lang="pt-BR" dirty="0" smtClean="0"/>
              <a:t>	- </a:t>
            </a:r>
            <a:r>
              <a:rPr lang="pt-BR" dirty="0"/>
              <a:t>garantir o alinhamento com o planejamento estratégico, o plano diretor de logística sustentável e outros instrumentos de </a:t>
            </a:r>
            <a:r>
              <a:rPr lang="pt-BR" b="1" dirty="0"/>
              <a:t>governança existentes</a:t>
            </a:r>
            <a:r>
              <a:rPr lang="pt-BR" dirty="0"/>
              <a:t>;</a:t>
            </a:r>
          </a:p>
          <a:p>
            <a:pPr marL="0" indent="0" algn="just">
              <a:lnSpc>
                <a:spcPct val="150000"/>
              </a:lnSpc>
              <a:buNone/>
            </a:pPr>
            <a:r>
              <a:rPr lang="pt-BR" dirty="0"/>
              <a:t>	- subsidiar a elaboração das leis orçamentárias; </a:t>
            </a:r>
          </a:p>
          <a:p>
            <a:pPr marL="0" indent="0" algn="just">
              <a:lnSpc>
                <a:spcPct val="150000"/>
              </a:lnSpc>
              <a:buNone/>
            </a:pPr>
            <a:r>
              <a:rPr lang="pt-BR" dirty="0"/>
              <a:t>	- evitar o fracionamento de despesas; </a:t>
            </a:r>
          </a:p>
          <a:p>
            <a:pPr marL="0" indent="0" algn="just">
              <a:lnSpc>
                <a:spcPct val="150000"/>
              </a:lnSpc>
              <a:buNone/>
            </a:pPr>
            <a:r>
              <a:rPr lang="pt-BR" dirty="0"/>
              <a:t>	- sinalizar intenções ao mercado, potencializando o diálogo pertinente, com consequente ganho em competitividade.</a:t>
            </a:r>
            <a:endParaRPr lang="pt-BR" dirty="0">
              <a:latin typeface="Arial" panose="020B0604020202020204" pitchFamily="34" charset="0"/>
              <a:cs typeface="Arial" panose="020B0604020202020204" pitchFamily="34" charset="0"/>
            </a:endParaRPr>
          </a:p>
          <a:p>
            <a:pPr marL="0" indent="0">
              <a:buNone/>
            </a:pPr>
            <a:endParaRPr lang="pt-BR" dirty="0"/>
          </a:p>
        </p:txBody>
      </p:sp>
    </p:spTree>
    <p:extLst>
      <p:ext uri="{BB962C8B-B14F-4D97-AF65-F5344CB8AC3E}">
        <p14:creationId xmlns:p14="http://schemas.microsoft.com/office/powerpoint/2010/main" val="153559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D6735479-ED25-50BD-F05D-2111899FD2E5}"/>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73F466A0-48BC-7353-8405-7D834F5FDCBD}"/>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rPr>
              <a:t>ELABORAÇÃO DO PCA</a:t>
            </a:r>
            <a:endParaRPr lang="pt-BR" dirty="0">
              <a:latin typeface="+mn-lt"/>
            </a:endParaRPr>
          </a:p>
        </p:txBody>
      </p:sp>
      <p:sp>
        <p:nvSpPr>
          <p:cNvPr id="3" name="Espaço Reservado para Conteúdo 2">
            <a:extLst>
              <a:ext uri="{FF2B5EF4-FFF2-40B4-BE49-F238E27FC236}">
                <a16:creationId xmlns:a16="http://schemas.microsoft.com/office/drawing/2014/main" xmlns="" id="{13A24E01-32FC-5758-3452-CDFEE1675FE0}"/>
              </a:ext>
            </a:extLst>
          </p:cNvPr>
          <p:cNvSpPr>
            <a:spLocks noGrp="1"/>
          </p:cNvSpPr>
          <p:nvPr>
            <p:ph idx="1"/>
          </p:nvPr>
        </p:nvSpPr>
        <p:spPr/>
        <p:txBody>
          <a:bodyPr>
            <a:normAutofit fontScale="92500"/>
          </a:bodyPr>
          <a:lstStyle/>
          <a:p>
            <a:pPr marL="0" indent="0" algn="just">
              <a:lnSpc>
                <a:spcPct val="150000"/>
              </a:lnSpc>
              <a:buNone/>
            </a:pPr>
            <a:r>
              <a:rPr lang="pt-BR" dirty="0" smtClean="0"/>
              <a:t>	Conforme </a:t>
            </a:r>
            <a:r>
              <a:rPr lang="pt-BR" dirty="0"/>
              <a:t>o art. 6º do Decreto, até o dia 15 de maio do exercício em curso, os órgãos e as entidades elaborarão os seus planos de contratações anual, os quais conterão </a:t>
            </a:r>
            <a:r>
              <a:rPr lang="pt-BR" b="1" dirty="0"/>
              <a:t>todas as contratações que pretendem realizar no exercício subsequente, incluídas as contratações diretas e as contratações que envolvam recursos provenientes de empréstimo ou de doação</a:t>
            </a:r>
            <a:r>
              <a:rPr lang="pt-BR" dirty="0"/>
              <a:t>, oriundos de agência oficial de cooperação estrangeira ou de organismo financeiro de que o País seja parte.</a:t>
            </a:r>
            <a:endParaRPr lang="pt-BR" dirty="0">
              <a:latin typeface="Arial" panose="020B0604020202020204" pitchFamily="34" charset="0"/>
              <a:cs typeface="Arial" panose="020B0604020202020204" pitchFamily="34" charset="0"/>
            </a:endParaRPr>
          </a:p>
          <a:p>
            <a:pPr marL="0" indent="0" algn="just">
              <a:lnSpc>
                <a:spcPct val="150000"/>
              </a:lnSpc>
              <a:buNone/>
            </a:pPr>
            <a:endParaRPr lang="pt-BR" dirty="0"/>
          </a:p>
        </p:txBody>
      </p:sp>
    </p:spTree>
    <p:extLst>
      <p:ext uri="{BB962C8B-B14F-4D97-AF65-F5344CB8AC3E}">
        <p14:creationId xmlns:p14="http://schemas.microsoft.com/office/powerpoint/2010/main" val="1623054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7E0C33EC-C789-1CF8-BA3F-515CCD5CA70E}"/>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E04B997C-59BB-8D3E-D698-6CEB112DA92D}"/>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rPr>
              <a:t>ELABORAÇÃO DO PCA</a:t>
            </a:r>
            <a:endParaRPr lang="pt-BR" dirty="0">
              <a:latin typeface="+mn-lt"/>
            </a:endParaRPr>
          </a:p>
        </p:txBody>
      </p:sp>
      <p:sp>
        <p:nvSpPr>
          <p:cNvPr id="6" name="Espaço Reservado para Conteúdo 5">
            <a:extLst>
              <a:ext uri="{FF2B5EF4-FFF2-40B4-BE49-F238E27FC236}">
                <a16:creationId xmlns:a16="http://schemas.microsoft.com/office/drawing/2014/main" xmlns="" id="{9E18324B-E31E-2EC9-E856-85166F232287}"/>
              </a:ext>
            </a:extLst>
          </p:cNvPr>
          <p:cNvSpPr>
            <a:spLocks noGrp="1"/>
          </p:cNvSpPr>
          <p:nvPr>
            <p:ph idx="1"/>
          </p:nvPr>
        </p:nvSpPr>
        <p:spPr/>
        <p:txBody>
          <a:bodyPr>
            <a:normAutofit/>
          </a:bodyPr>
          <a:lstStyle/>
          <a:p>
            <a:pPr marL="0" indent="0" algn="just">
              <a:lnSpc>
                <a:spcPct val="150000"/>
              </a:lnSpc>
              <a:buNone/>
            </a:pPr>
            <a:r>
              <a:rPr lang="pt-BR" dirty="0" smtClean="0"/>
              <a:t>	</a:t>
            </a:r>
            <a:r>
              <a:rPr lang="pt-BR" dirty="0">
                <a:cs typeface="Arial" panose="020B0604020202020204" pitchFamily="34" charset="0"/>
              </a:rPr>
              <a:t>Nos termos do artigo 2º, inciso IV, do Decreto nº 10.947, de 25 de janeiro de 2022, o documento de formalização de demanda (DFD) é o artefato que fundamenta o plano de contratações anual, em que a área requisitante evidencia e detalha a necessidade de contratação.</a:t>
            </a:r>
          </a:p>
          <a:p>
            <a:pPr marL="0" indent="0" algn="just">
              <a:lnSpc>
                <a:spcPct val="150000"/>
              </a:lnSpc>
              <a:buNone/>
            </a:pPr>
            <a:endParaRPr lang="pt-BR" dirty="0"/>
          </a:p>
        </p:txBody>
      </p:sp>
    </p:spTree>
    <p:extLst>
      <p:ext uri="{BB962C8B-B14F-4D97-AF65-F5344CB8AC3E}">
        <p14:creationId xmlns:p14="http://schemas.microsoft.com/office/powerpoint/2010/main" val="4007653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CDFDD83A-4F6D-85E7-11D7-D162A5BB9331}"/>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CAEC9040-6F95-A17F-978E-61333EFA9AC7}"/>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rPr>
              <a:t>ELABORAÇÃO DO PCA</a:t>
            </a:r>
            <a:endParaRPr lang="pt-BR" dirty="0">
              <a:latin typeface="+mn-lt"/>
            </a:endParaRPr>
          </a:p>
        </p:txBody>
      </p:sp>
      <p:sp>
        <p:nvSpPr>
          <p:cNvPr id="6" name="Espaço Reservado para Conteúdo 5">
            <a:extLst>
              <a:ext uri="{FF2B5EF4-FFF2-40B4-BE49-F238E27FC236}">
                <a16:creationId xmlns:a16="http://schemas.microsoft.com/office/drawing/2014/main" xmlns="" id="{2C206450-6723-C9A0-6541-299384BCB697}"/>
              </a:ext>
            </a:extLst>
          </p:cNvPr>
          <p:cNvSpPr>
            <a:spLocks noGrp="1"/>
          </p:cNvSpPr>
          <p:nvPr>
            <p:ph idx="1"/>
          </p:nvPr>
        </p:nvSpPr>
        <p:spPr/>
        <p:txBody>
          <a:bodyPr>
            <a:normAutofit fontScale="85000" lnSpcReduction="10000"/>
          </a:bodyPr>
          <a:lstStyle/>
          <a:p>
            <a:pPr marL="0" indent="0" algn="just">
              <a:lnSpc>
                <a:spcPct val="150000"/>
              </a:lnSpc>
              <a:buNone/>
            </a:pPr>
            <a:r>
              <a:rPr lang="pt-BR" dirty="0" smtClean="0"/>
              <a:t>	</a:t>
            </a:r>
            <a:r>
              <a:rPr lang="pt-BR" dirty="0">
                <a:cs typeface="Arial" panose="020B0604020202020204" pitchFamily="34" charset="0"/>
              </a:rPr>
              <a:t>Art. 8º do Decreto nº 10.947/2022:</a:t>
            </a:r>
          </a:p>
          <a:p>
            <a:pPr marL="0" indent="0" algn="just">
              <a:lnSpc>
                <a:spcPct val="150000"/>
              </a:lnSpc>
              <a:buNone/>
            </a:pPr>
            <a:r>
              <a:rPr lang="pt-BR" dirty="0">
                <a:cs typeface="Arial" panose="020B0604020202020204" pitchFamily="34" charset="0"/>
              </a:rPr>
              <a:t>	Para elaboração do plano de contratações anual, o requisitante preencherá o documento de formalização de demanda no PGC com as seguintes informações: </a:t>
            </a:r>
          </a:p>
          <a:p>
            <a:pPr marL="0" indent="0" algn="just">
              <a:lnSpc>
                <a:spcPct val="150000"/>
              </a:lnSpc>
              <a:buNone/>
            </a:pPr>
            <a:r>
              <a:rPr lang="pt-BR" dirty="0">
                <a:cs typeface="Arial" panose="020B0604020202020204" pitchFamily="34" charset="0"/>
              </a:rPr>
              <a:t>	I - justificativa da necessidade da contratação;</a:t>
            </a:r>
          </a:p>
          <a:p>
            <a:pPr marL="0" indent="0" algn="just">
              <a:lnSpc>
                <a:spcPct val="150000"/>
              </a:lnSpc>
              <a:buNone/>
            </a:pPr>
            <a:r>
              <a:rPr lang="pt-BR" dirty="0">
                <a:cs typeface="Arial" panose="020B0604020202020204" pitchFamily="34" charset="0"/>
              </a:rPr>
              <a:t>	II - descrição sucinta do objeto; </a:t>
            </a:r>
          </a:p>
          <a:p>
            <a:pPr marL="0" indent="0" algn="just">
              <a:lnSpc>
                <a:spcPct val="150000"/>
              </a:lnSpc>
              <a:buNone/>
            </a:pPr>
            <a:r>
              <a:rPr lang="pt-BR" dirty="0">
                <a:cs typeface="Arial" panose="020B0604020202020204" pitchFamily="34" charset="0"/>
              </a:rPr>
              <a:t>	III - quantidade a ser contratada, quando couber, considerada a expectativa de consumo anual;</a:t>
            </a:r>
          </a:p>
          <a:p>
            <a:pPr marL="0" indent="0">
              <a:buNone/>
            </a:pPr>
            <a:endParaRPr lang="pt-BR" dirty="0"/>
          </a:p>
        </p:txBody>
      </p:sp>
    </p:spTree>
    <p:extLst>
      <p:ext uri="{BB962C8B-B14F-4D97-AF65-F5344CB8AC3E}">
        <p14:creationId xmlns:p14="http://schemas.microsoft.com/office/powerpoint/2010/main" val="3671402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xmlns="" id="{55490B97-E67D-6B34-C1CD-D1427B15AC25}"/>
              </a:ext>
            </a:extLst>
          </p:cNvPr>
          <p:cNvPicPr>
            <a:picLocks noChangeAspect="1"/>
          </p:cNvPicPr>
          <p:nvPr/>
        </p:nvPicPr>
        <p:blipFill>
          <a:blip r:embed="rId2"/>
          <a:stretch>
            <a:fillRect/>
          </a:stretch>
        </p:blipFill>
        <p:spPr>
          <a:xfrm>
            <a:off x="0" y="0"/>
            <a:ext cx="12192000" cy="6858000"/>
          </a:xfrm>
          <a:prstGeom prst="rect">
            <a:avLst/>
          </a:prstGeom>
        </p:spPr>
      </p:pic>
      <p:sp>
        <p:nvSpPr>
          <p:cNvPr id="7" name="Título 6">
            <a:extLst>
              <a:ext uri="{FF2B5EF4-FFF2-40B4-BE49-F238E27FC236}">
                <a16:creationId xmlns:a16="http://schemas.microsoft.com/office/drawing/2014/main" xmlns="" id="{A9281603-2AF3-5024-33CC-E7A8003FAAA5}"/>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rPr>
              <a:t>ELABORAÇÃO DO PCA</a:t>
            </a:r>
            <a:endParaRPr lang="pt-BR" dirty="0">
              <a:latin typeface="+mn-lt"/>
            </a:endParaRPr>
          </a:p>
        </p:txBody>
      </p:sp>
      <p:sp>
        <p:nvSpPr>
          <p:cNvPr id="8" name="Espaço Reservado para Conteúdo 7">
            <a:extLst>
              <a:ext uri="{FF2B5EF4-FFF2-40B4-BE49-F238E27FC236}">
                <a16:creationId xmlns:a16="http://schemas.microsoft.com/office/drawing/2014/main" xmlns="" id="{60EBB0C9-9DFA-FC4A-A71E-D019610BD4E3}"/>
              </a:ext>
            </a:extLst>
          </p:cNvPr>
          <p:cNvSpPr>
            <a:spLocks noGrp="1"/>
          </p:cNvSpPr>
          <p:nvPr>
            <p:ph idx="1"/>
          </p:nvPr>
        </p:nvSpPr>
        <p:spPr/>
        <p:txBody>
          <a:bodyPr>
            <a:normAutofit fontScale="85000" lnSpcReduction="10000"/>
          </a:bodyPr>
          <a:lstStyle/>
          <a:p>
            <a:pPr marL="0" indent="0" algn="just">
              <a:lnSpc>
                <a:spcPct val="150000"/>
              </a:lnSpc>
              <a:buNone/>
            </a:pPr>
            <a:r>
              <a:rPr lang="pt-BR" dirty="0" smtClean="0"/>
              <a:t>	</a:t>
            </a:r>
            <a:r>
              <a:rPr lang="pt-BR" dirty="0">
                <a:cs typeface="Arial" panose="020B0604020202020204" pitchFamily="34" charset="0"/>
              </a:rPr>
              <a:t>IV - estimativa preliminar do valor da contratação, por meio de procedimento simplificado</a:t>
            </a:r>
          </a:p>
          <a:p>
            <a:pPr marL="0" indent="0" algn="just">
              <a:lnSpc>
                <a:spcPct val="150000"/>
              </a:lnSpc>
              <a:buNone/>
            </a:pPr>
            <a:r>
              <a:rPr lang="pt-BR" dirty="0">
                <a:cs typeface="Arial" panose="020B0604020202020204" pitchFamily="34" charset="0"/>
              </a:rPr>
              <a:t>	V - indicação da data pretendida para a conclusão da contratação, a fim de não gerar prejuízos ou descontinuidade das atividades do órgão ou da entidade;</a:t>
            </a:r>
          </a:p>
          <a:p>
            <a:pPr marL="0" indent="0" algn="just">
              <a:lnSpc>
                <a:spcPct val="150000"/>
              </a:lnSpc>
              <a:buNone/>
            </a:pPr>
            <a:r>
              <a:rPr lang="pt-BR" dirty="0">
                <a:cs typeface="Arial" panose="020B0604020202020204" pitchFamily="34" charset="0"/>
              </a:rPr>
              <a:t>	VI - grau de prioridade da compra ou da contratação em baixo, médio ou alto, de acordo com a metodologia estabelecida pelo órgão ou pela entidade contratante;</a:t>
            </a:r>
          </a:p>
          <a:p>
            <a:pPr marL="0" indent="0">
              <a:buNone/>
            </a:pPr>
            <a:endParaRPr lang="pt-BR" dirty="0"/>
          </a:p>
        </p:txBody>
      </p:sp>
    </p:spTree>
    <p:extLst>
      <p:ext uri="{BB962C8B-B14F-4D97-AF65-F5344CB8AC3E}">
        <p14:creationId xmlns:p14="http://schemas.microsoft.com/office/powerpoint/2010/main" val="3991601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1B72E0B3-4FD6-28AC-AB00-DCAAD9F6A97B}"/>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8DABCEB7-C6B4-507A-A30B-FA8CAF7D89F5}"/>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rPr>
              <a:t>ELABORAÇÃO DO PCA</a:t>
            </a:r>
            <a:endParaRPr lang="pt-BR" dirty="0">
              <a:latin typeface="+mn-lt"/>
            </a:endParaRPr>
          </a:p>
        </p:txBody>
      </p:sp>
      <p:sp>
        <p:nvSpPr>
          <p:cNvPr id="4" name="Espaço Reservado para Conteúdo 3">
            <a:extLst>
              <a:ext uri="{FF2B5EF4-FFF2-40B4-BE49-F238E27FC236}">
                <a16:creationId xmlns:a16="http://schemas.microsoft.com/office/drawing/2014/main" xmlns="" id="{10F5645E-0AE6-A913-D6C2-C5AF94645188}"/>
              </a:ext>
            </a:extLst>
          </p:cNvPr>
          <p:cNvSpPr>
            <a:spLocks noGrp="1"/>
          </p:cNvSpPr>
          <p:nvPr>
            <p:ph idx="1"/>
          </p:nvPr>
        </p:nvSpPr>
        <p:spPr/>
        <p:txBody>
          <a:bodyPr>
            <a:normAutofit/>
          </a:bodyPr>
          <a:lstStyle/>
          <a:p>
            <a:pPr marL="0" indent="0" algn="just">
              <a:lnSpc>
                <a:spcPct val="150000"/>
              </a:lnSpc>
              <a:buNone/>
            </a:pPr>
            <a:r>
              <a:rPr lang="pt-BR" sz="2600" dirty="0" smtClean="0">
                <a:cs typeface="Arial" panose="020B0604020202020204" pitchFamily="34" charset="0"/>
              </a:rPr>
              <a:t>	VII </a:t>
            </a:r>
            <a:r>
              <a:rPr lang="pt-BR" sz="2600" dirty="0">
                <a:cs typeface="Arial" panose="020B0604020202020204" pitchFamily="34" charset="0"/>
              </a:rPr>
              <a:t>- indicação de vinculação ou dependência com o objeto de outro documento de formalização de demanda para a sua execução, com vistas a determinar a sequência em que as contratações serão realizadas;</a:t>
            </a:r>
          </a:p>
          <a:p>
            <a:pPr marL="0" indent="0" algn="just">
              <a:lnSpc>
                <a:spcPct val="150000"/>
              </a:lnSpc>
              <a:buNone/>
            </a:pPr>
            <a:r>
              <a:rPr lang="pt-BR" sz="2600" dirty="0">
                <a:cs typeface="Arial" panose="020B0604020202020204" pitchFamily="34" charset="0"/>
              </a:rPr>
              <a:t>	VIII - nome da área requisitante ou técnica com a identificação do responsável.</a:t>
            </a:r>
          </a:p>
          <a:p>
            <a:pPr marL="0" indent="0" algn="just">
              <a:lnSpc>
                <a:spcPct val="150000"/>
              </a:lnSpc>
              <a:buNone/>
            </a:pPr>
            <a:r>
              <a:rPr lang="pt-BR" sz="2600" dirty="0">
                <a:cs typeface="Arial" panose="020B0604020202020204" pitchFamily="34" charset="0"/>
              </a:rPr>
              <a:t>	</a:t>
            </a:r>
            <a:endParaRPr lang="pt-BR" sz="2600" dirty="0">
              <a:cs typeface="Arial" panose="020B0604020202020204" pitchFamily="34" charset="0"/>
            </a:endParaRPr>
          </a:p>
        </p:txBody>
      </p:sp>
    </p:spTree>
    <p:extLst>
      <p:ext uri="{BB962C8B-B14F-4D97-AF65-F5344CB8AC3E}">
        <p14:creationId xmlns:p14="http://schemas.microsoft.com/office/powerpoint/2010/main" val="2474454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66953889-1170-66C2-3345-B5BDEF0CE8FB}"/>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8D424225-8371-016C-1FE9-E0CB3DB3A602}"/>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rPr>
              <a:t>ELABORAÇÃO DO PCA</a:t>
            </a:r>
            <a:endParaRPr lang="pt-BR" dirty="0">
              <a:latin typeface="+mn-lt"/>
            </a:endParaRPr>
          </a:p>
        </p:txBody>
      </p:sp>
      <p:sp>
        <p:nvSpPr>
          <p:cNvPr id="4" name="Espaço Reservado para Conteúdo 3">
            <a:extLst>
              <a:ext uri="{FF2B5EF4-FFF2-40B4-BE49-F238E27FC236}">
                <a16:creationId xmlns:a16="http://schemas.microsoft.com/office/drawing/2014/main" xmlns="" id="{01289384-480F-8414-DBD0-B666FCE297D5}"/>
              </a:ext>
            </a:extLst>
          </p:cNvPr>
          <p:cNvSpPr>
            <a:spLocks noGrp="1"/>
          </p:cNvSpPr>
          <p:nvPr>
            <p:ph idx="1"/>
          </p:nvPr>
        </p:nvSpPr>
        <p:spPr/>
        <p:txBody>
          <a:bodyPr>
            <a:normAutofit fontScale="70000" lnSpcReduction="20000"/>
          </a:bodyPr>
          <a:lstStyle/>
          <a:p>
            <a:pPr marL="0" indent="0" algn="just">
              <a:lnSpc>
                <a:spcPct val="160000"/>
              </a:lnSpc>
              <a:buNone/>
            </a:pPr>
            <a:r>
              <a:rPr lang="pt-BR" dirty="0" smtClean="0"/>
              <a:t>	</a:t>
            </a:r>
            <a:r>
              <a:rPr lang="pt-BR" b="1" dirty="0">
                <a:cs typeface="Arial" panose="020B0604020202020204" pitchFamily="34" charset="0"/>
              </a:rPr>
              <a:t> Justificativa da necessidade da contratação: </a:t>
            </a:r>
            <a:r>
              <a:rPr lang="pt-BR" dirty="0">
                <a:cs typeface="Arial" panose="020B0604020202020204" pitchFamily="34" charset="0"/>
              </a:rPr>
              <a:t>deve ser explicitada a pertinência da contratação com as necessidades do órgão. Para as compras, deve ser enfrentada a questão da obediência ao princípio da padronização (artigo 40, inciso V, alínea ‘a’, NLLC) e a necessidade (com fundamento de fato e de direito) de indicação de determinada(s) marca(s) ou modelo(s) (artigo 41, inciso I, NLLC) ou eventual proibição de contratação de marca ou modelo específicos (artigo 41, inciso II, NLLC).  No caso dos serviços, deve ser atestado que estes não estão inseridos nas atribuições dos cargos de carreira do requisitante e nem se amoldam às outras vedações e exceções trazidas pelo artigo 48 e, se necessário, justificar a opção pela contratação de mais de uma empresa ou instituição para executar o mesmo serviço (artigo 49, NLLC);</a:t>
            </a:r>
            <a:endParaRPr lang="pt-BR" dirty="0"/>
          </a:p>
        </p:txBody>
      </p:sp>
    </p:spTree>
    <p:extLst>
      <p:ext uri="{BB962C8B-B14F-4D97-AF65-F5344CB8AC3E}">
        <p14:creationId xmlns:p14="http://schemas.microsoft.com/office/powerpoint/2010/main" val="3416366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D3CD1E9C-4E30-B78A-599C-9D2C6950B4DA}"/>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0D4E9BE3-FE9C-695B-E8FB-BF4A9983DD05}"/>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rPr>
              <a:t>ELABORAÇÃO DO PCA</a:t>
            </a:r>
            <a:endParaRPr lang="pt-BR" dirty="0">
              <a:latin typeface="+mn-lt"/>
            </a:endParaRPr>
          </a:p>
        </p:txBody>
      </p:sp>
      <p:sp>
        <p:nvSpPr>
          <p:cNvPr id="4" name="Espaço Reservado para Conteúdo 3">
            <a:extLst>
              <a:ext uri="{FF2B5EF4-FFF2-40B4-BE49-F238E27FC236}">
                <a16:creationId xmlns:a16="http://schemas.microsoft.com/office/drawing/2014/main" xmlns="" id="{AC030ABA-FFDF-07FA-FEE8-9D9FCF619FDC}"/>
              </a:ext>
            </a:extLst>
          </p:cNvPr>
          <p:cNvSpPr>
            <a:spLocks noGrp="1"/>
          </p:cNvSpPr>
          <p:nvPr>
            <p:ph idx="1"/>
          </p:nvPr>
        </p:nvSpPr>
        <p:spPr/>
        <p:txBody>
          <a:bodyPr>
            <a:normAutofit/>
          </a:bodyPr>
          <a:lstStyle/>
          <a:p>
            <a:pPr marL="0" indent="0" algn="just">
              <a:lnSpc>
                <a:spcPct val="150000"/>
              </a:lnSpc>
              <a:buNone/>
            </a:pPr>
            <a:r>
              <a:rPr lang="pt-BR" sz="2000" b="1" dirty="0" smtClean="0">
                <a:cs typeface="Arial" panose="020B0604020202020204" pitchFamily="34" charset="0"/>
              </a:rPr>
              <a:t>	Descrição </a:t>
            </a:r>
            <a:r>
              <a:rPr lang="pt-BR" sz="2000" b="1" dirty="0">
                <a:cs typeface="Arial" panose="020B0604020202020204" pitchFamily="34" charset="0"/>
              </a:rPr>
              <a:t>sucinta do objeto: </a:t>
            </a:r>
            <a:r>
              <a:rPr lang="pt-BR" sz="2000" dirty="0">
                <a:cs typeface="Arial" panose="020B0604020202020204" pitchFamily="34" charset="0"/>
              </a:rPr>
              <a:t>sem imposição de condições que restrinjam a competitividade e observando o nível referente à classe dos materiais ou ao grupo dos serviços e das obras dos Sistemas de Catálogo de Material (CATMAT), de Serviços (CATSER) ou de Obras do Governo federal (orientação da Secretaria de Gestão). Deve ser observada, especialmente, a decisão contida no Acórdão 2.831/2021 - Plenário TCU, bem como as orientações específicas contidas no Comunicado nº 02/2023 da SEGES, que pode ser acessado pelo Portal de Compras do Governo Federal (compras.gov.br), disponível a partir da  aba “Acesso à Informação”. É, ainda, relevante consultar o Portal Nacional de Contratações Públicas – PNCP, para verificar se o objeto da contratação é um item padronizado disponível no Catálogo Eletrônico de Padronização.</a:t>
            </a:r>
          </a:p>
          <a:p>
            <a:pPr marL="0" indent="0" algn="just">
              <a:lnSpc>
                <a:spcPct val="150000"/>
              </a:lnSpc>
              <a:buNone/>
            </a:pPr>
            <a:endParaRPr lang="pt-BR" sz="2000" dirty="0"/>
          </a:p>
        </p:txBody>
      </p:sp>
    </p:spTree>
    <p:extLst>
      <p:ext uri="{BB962C8B-B14F-4D97-AF65-F5344CB8AC3E}">
        <p14:creationId xmlns:p14="http://schemas.microsoft.com/office/powerpoint/2010/main" val="81746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C243BCDE-1795-D9B0-D2E7-A1F7D7AC8BFF}"/>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CB1C3172-BDB2-B810-F34F-73EE1B4E23D9}"/>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rPr>
              <a:t>ELABORAÇÃO DO PCA</a:t>
            </a:r>
            <a:endParaRPr lang="pt-BR" dirty="0">
              <a:latin typeface="+mn-lt"/>
            </a:endParaRPr>
          </a:p>
        </p:txBody>
      </p:sp>
      <p:sp>
        <p:nvSpPr>
          <p:cNvPr id="4" name="Espaço Reservado para Conteúdo 3">
            <a:extLst>
              <a:ext uri="{FF2B5EF4-FFF2-40B4-BE49-F238E27FC236}">
                <a16:creationId xmlns:a16="http://schemas.microsoft.com/office/drawing/2014/main" xmlns="" id="{E89758A6-CB46-CF91-D2CA-776BD8361095}"/>
              </a:ext>
            </a:extLst>
          </p:cNvPr>
          <p:cNvSpPr>
            <a:spLocks noGrp="1"/>
          </p:cNvSpPr>
          <p:nvPr>
            <p:ph idx="1"/>
          </p:nvPr>
        </p:nvSpPr>
        <p:spPr/>
        <p:txBody>
          <a:bodyPr>
            <a:normAutofit/>
          </a:bodyPr>
          <a:lstStyle/>
          <a:p>
            <a:pPr marL="0" indent="0" algn="just">
              <a:lnSpc>
                <a:spcPct val="150000"/>
              </a:lnSpc>
              <a:buNone/>
            </a:pPr>
            <a:r>
              <a:rPr lang="pt-BR" sz="2000" dirty="0" smtClean="0"/>
              <a:t>	</a:t>
            </a:r>
            <a:r>
              <a:rPr lang="pt-BR" sz="2000" b="1" dirty="0">
                <a:cs typeface="Arial" panose="020B0604020202020204" pitchFamily="34" charset="0"/>
              </a:rPr>
              <a:t>Quantidade a ser contratada: </a:t>
            </a:r>
            <a:r>
              <a:rPr lang="pt-BR" sz="2000" dirty="0">
                <a:cs typeface="Arial" panose="020B0604020202020204" pitchFamily="34" charset="0"/>
              </a:rPr>
              <a:t>o mal dimensionamento do quantitativo a ser contratado consiste em um dos principais fatores geradores de contratos antieconômicos à Administração Pública. É relevante mensurar com cautela o quantum que se busca contratar, baseado em experiências anteriores e atentando-se para eventual </a:t>
            </a:r>
            <a:r>
              <a:rPr lang="pt-BR" sz="2000" dirty="0" err="1">
                <a:cs typeface="Arial" panose="020B0604020202020204" pitchFamily="34" charset="0"/>
              </a:rPr>
              <a:t>extraordinariedade</a:t>
            </a:r>
            <a:r>
              <a:rPr lang="pt-BR" sz="2000" dirty="0">
                <a:cs typeface="Arial" panose="020B0604020202020204" pitchFamily="34" charset="0"/>
              </a:rPr>
              <a:t>. Por exemplo, em períodos de grandes eventos no país e que demandam maior dedicação dos agentes públicos envolvidos em atividade de Inteligência, é razoável crer que haverá uma maior necessidade de serviços e bens de consumo na repartição, ainda que temporária. Essas circunstâncias, dentro do possível, devem ser analisadas na fase de planejamento, pois o acréscimo no curso da execução contratual pode resultar na perda de economia de escala, na forma do artigo 40, inciso III, da NLLC;</a:t>
            </a:r>
          </a:p>
          <a:p>
            <a:pPr marL="0" indent="0" algn="just">
              <a:lnSpc>
                <a:spcPct val="150000"/>
              </a:lnSpc>
              <a:buNone/>
            </a:pPr>
            <a:endParaRPr lang="pt-BR" sz="2000" dirty="0"/>
          </a:p>
        </p:txBody>
      </p:sp>
    </p:spTree>
    <p:extLst>
      <p:ext uri="{BB962C8B-B14F-4D97-AF65-F5344CB8AC3E}">
        <p14:creationId xmlns:p14="http://schemas.microsoft.com/office/powerpoint/2010/main" val="201946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0D641EFD-EE55-742C-DF2C-E6CC22465591}"/>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07857292-DC12-EF2B-8C38-FE8BB9D2734C}"/>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INTRODUÇÃO</a:t>
            </a:r>
          </a:p>
        </p:txBody>
      </p:sp>
      <p:sp>
        <p:nvSpPr>
          <p:cNvPr id="6" name="Espaço Reservado para Conteúdo 5">
            <a:extLst>
              <a:ext uri="{FF2B5EF4-FFF2-40B4-BE49-F238E27FC236}">
                <a16:creationId xmlns:a16="http://schemas.microsoft.com/office/drawing/2014/main" xmlns="" id="{A2D9F5F4-BB33-CC81-A464-AEBDB9CAF651}"/>
              </a:ext>
            </a:extLst>
          </p:cNvPr>
          <p:cNvSpPr>
            <a:spLocks noGrp="1"/>
          </p:cNvSpPr>
          <p:nvPr>
            <p:ph idx="1"/>
          </p:nvPr>
        </p:nvSpPr>
        <p:spPr/>
        <p:txBody>
          <a:bodyPr>
            <a:noAutofit/>
          </a:bodyPr>
          <a:lstStyle/>
          <a:p>
            <a:r>
              <a:rPr lang="pt-BR" sz="2200" b="1" dirty="0">
                <a:cs typeface="Arial" panose="020B0604020202020204" pitchFamily="34" charset="0"/>
              </a:rPr>
              <a:t>PLANEJAMENTO</a:t>
            </a:r>
          </a:p>
          <a:p>
            <a:pPr marL="0" indent="0" algn="just">
              <a:lnSpc>
                <a:spcPct val="150000"/>
              </a:lnSpc>
              <a:buNone/>
            </a:pPr>
            <a:r>
              <a:rPr lang="pt-BR" sz="2200" b="0" i="1" u="none" strike="noStrike" baseline="0" dirty="0">
                <a:cs typeface="Arial" panose="020B0604020202020204" pitchFamily="34" charset="0"/>
              </a:rPr>
              <a:t>	“Art. 5º Na aplicação desta Lei, serão observados os princípios da legalidade, da impessoalidade, da moralidade, da publicidade, da eficiência, do interesse público, da probidade administrativa, da igualdade, do </a:t>
            </a:r>
            <a:r>
              <a:rPr lang="pt-BR" sz="2200" b="1" i="1" u="none" strike="noStrike" baseline="0" dirty="0">
                <a:cs typeface="Arial" panose="020B0604020202020204" pitchFamily="34" charset="0"/>
              </a:rPr>
              <a:t>planejamento</a:t>
            </a:r>
            <a:r>
              <a:rPr lang="pt-BR" sz="2200" b="0" i="1" u="none" strike="noStrike" baseline="0" dirty="0">
                <a:cs typeface="Arial" panose="020B0604020202020204" pitchFamily="34" charset="0"/>
              </a:rPr>
              <a:t>, da transparência, da eficácia, da segregação de funções, da motivação, da vinculação ao edital, do julgamento objetivo, da segurança jurídica, da razoabilidade, da competitividade, da proporcionalidade, da celeridade, da economicidade e do desenvolvimento nacional sustentável, assim como as disposições do Decreto-Lei nº 4.657, de 4 de setembro de 1942.”</a:t>
            </a:r>
            <a:endParaRPr lang="pt-BR" sz="2200" dirty="0">
              <a:cs typeface="Arial" panose="020B0604020202020204" pitchFamily="34" charset="0"/>
            </a:endParaRPr>
          </a:p>
          <a:p>
            <a:pPr marL="0" indent="0">
              <a:buNone/>
            </a:pPr>
            <a:endParaRPr lang="pt-BR" sz="2200" b="1" dirty="0">
              <a:cs typeface="Arial" panose="020B0604020202020204" pitchFamily="34" charset="0"/>
            </a:endParaRPr>
          </a:p>
        </p:txBody>
      </p:sp>
    </p:spTree>
    <p:extLst>
      <p:ext uri="{BB962C8B-B14F-4D97-AF65-F5344CB8AC3E}">
        <p14:creationId xmlns:p14="http://schemas.microsoft.com/office/powerpoint/2010/main" val="1806932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D3B0156F-FFCA-A795-E3BA-C61B27C95604}"/>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20A37601-9E4A-D783-B4B2-AA73B5F8F5F2}"/>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rPr>
              <a:t>ELABORAÇÃO DO PCA</a:t>
            </a:r>
            <a:endParaRPr lang="pt-BR" dirty="0">
              <a:latin typeface="+mn-lt"/>
            </a:endParaRPr>
          </a:p>
        </p:txBody>
      </p:sp>
      <p:sp>
        <p:nvSpPr>
          <p:cNvPr id="4" name="Espaço Reservado para Conteúdo 3">
            <a:extLst>
              <a:ext uri="{FF2B5EF4-FFF2-40B4-BE49-F238E27FC236}">
                <a16:creationId xmlns:a16="http://schemas.microsoft.com/office/drawing/2014/main" xmlns="" id="{856B2E16-7DF6-4AFD-611F-ED53DEC5E981}"/>
              </a:ext>
            </a:extLst>
          </p:cNvPr>
          <p:cNvSpPr>
            <a:spLocks noGrp="1"/>
          </p:cNvSpPr>
          <p:nvPr>
            <p:ph idx="1"/>
          </p:nvPr>
        </p:nvSpPr>
        <p:spPr/>
        <p:txBody>
          <a:bodyPr>
            <a:noAutofit/>
          </a:bodyPr>
          <a:lstStyle/>
          <a:p>
            <a:pPr marL="0" indent="0" algn="just">
              <a:lnSpc>
                <a:spcPct val="160000"/>
              </a:lnSpc>
              <a:buNone/>
            </a:pPr>
            <a:r>
              <a:rPr lang="pt-BR" sz="2000" b="1" dirty="0" smtClean="0">
                <a:cs typeface="Arial" panose="020B0604020202020204" pitchFamily="34" charset="0"/>
              </a:rPr>
              <a:t>	Estimativa </a:t>
            </a:r>
            <a:r>
              <a:rPr lang="pt-BR" sz="2000" b="1" dirty="0">
                <a:cs typeface="Arial" panose="020B0604020202020204" pitchFamily="34" charset="0"/>
              </a:rPr>
              <a:t>preliminar do valor da contratação</a:t>
            </a:r>
            <a:r>
              <a:rPr lang="pt-BR" sz="2000" dirty="0">
                <a:cs typeface="Arial" panose="020B0604020202020204" pitchFamily="34" charset="0"/>
              </a:rPr>
              <a:t>, que, segundo orientação da Secretaria de Gestão (disponível no portal compras.gov.br), dispensa, nesta etapa do planejamento, a observância dos ritos formais do artigo 23 da NLLC e da IN SEGES/MP nº 65, de 7 de julho de 2021, bastando a consulta a fontes que permitam a estimativa do valor pela Administração, por exemplo: histórico de preços praticado em contratações do órgão ou da entidade; preços de contratações públicas similares realizadas por outros órgãos e entidades da Administração; preços de mercado vigentes ou quaisquer outros meios. É facultado ao setor técnico a aplicação de percentuais ou índices oficiais nos valores das fontes consultadas, a título de correção inflacionária. Para esse momento da contratação, o principal é buscar preços vigentes ou atualizados, prospectados para cenários futuros.</a:t>
            </a:r>
          </a:p>
          <a:p>
            <a:pPr algn="just">
              <a:lnSpc>
                <a:spcPct val="160000"/>
              </a:lnSpc>
            </a:pPr>
            <a:endParaRPr lang="pt-BR" sz="2000" dirty="0"/>
          </a:p>
        </p:txBody>
      </p:sp>
    </p:spTree>
    <p:extLst>
      <p:ext uri="{BB962C8B-B14F-4D97-AF65-F5344CB8AC3E}">
        <p14:creationId xmlns:p14="http://schemas.microsoft.com/office/powerpoint/2010/main" val="811456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64D29E69-574D-31E2-D205-E3162B7ACF2D}"/>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0F734958-796A-3F33-A1F0-B3346E9307C6}"/>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rPr>
              <a:t>ELABORAÇÃO DO PCA</a:t>
            </a:r>
            <a:endParaRPr lang="pt-BR" dirty="0">
              <a:latin typeface="+mn-lt"/>
            </a:endParaRPr>
          </a:p>
        </p:txBody>
      </p:sp>
      <p:sp>
        <p:nvSpPr>
          <p:cNvPr id="4" name="Espaço Reservado para Conteúdo 3">
            <a:extLst>
              <a:ext uri="{FF2B5EF4-FFF2-40B4-BE49-F238E27FC236}">
                <a16:creationId xmlns:a16="http://schemas.microsoft.com/office/drawing/2014/main" xmlns="" id="{11C0B334-8F0B-E466-929C-5D731341F5B6}"/>
              </a:ext>
            </a:extLst>
          </p:cNvPr>
          <p:cNvSpPr>
            <a:spLocks noGrp="1"/>
          </p:cNvSpPr>
          <p:nvPr>
            <p:ph idx="1"/>
          </p:nvPr>
        </p:nvSpPr>
        <p:spPr/>
        <p:txBody>
          <a:bodyPr>
            <a:normAutofit/>
          </a:bodyPr>
          <a:lstStyle/>
          <a:p>
            <a:pPr marL="0" indent="0" algn="just">
              <a:lnSpc>
                <a:spcPct val="150000"/>
              </a:lnSpc>
              <a:buNone/>
            </a:pPr>
            <a:r>
              <a:rPr lang="pt-BR" sz="2400" b="1" dirty="0" smtClean="0"/>
              <a:t>	Nome </a:t>
            </a:r>
            <a:r>
              <a:rPr lang="pt-BR" sz="2400" b="1" dirty="0"/>
              <a:t>da área requisitante ou técnica</a:t>
            </a:r>
            <a:r>
              <a:rPr lang="pt-BR" sz="2400" dirty="0"/>
              <a:t>, com a identificação do responsável,  para compor a equipe que irá elaborar Estudos Preliminares e Gerenciamento de Risco e, se necessário, daquele a quem será confiada a fiscalização dos serviços.</a:t>
            </a:r>
          </a:p>
          <a:p>
            <a:pPr marL="0" indent="0" algn="just">
              <a:lnSpc>
                <a:spcPct val="150000"/>
              </a:lnSpc>
              <a:buNone/>
            </a:pPr>
            <a:endParaRPr lang="pt-BR" sz="2400" dirty="0"/>
          </a:p>
        </p:txBody>
      </p:sp>
    </p:spTree>
    <p:extLst>
      <p:ext uri="{BB962C8B-B14F-4D97-AF65-F5344CB8AC3E}">
        <p14:creationId xmlns:p14="http://schemas.microsoft.com/office/powerpoint/2010/main" val="3861320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3C92D60C-8404-7486-901C-478DCE915114}"/>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856C8EC4-3DDF-2B92-CE24-5708ABB36CDE}"/>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rPr>
              <a:t>ELABORAÇÃO DO PCA</a:t>
            </a:r>
            <a:endParaRPr lang="pt-BR" dirty="0">
              <a:latin typeface="+mn-lt"/>
            </a:endParaRPr>
          </a:p>
        </p:txBody>
      </p:sp>
      <p:sp>
        <p:nvSpPr>
          <p:cNvPr id="4" name="Espaço Reservado para Conteúdo 3">
            <a:extLst>
              <a:ext uri="{FF2B5EF4-FFF2-40B4-BE49-F238E27FC236}">
                <a16:creationId xmlns:a16="http://schemas.microsoft.com/office/drawing/2014/main" xmlns="" id="{D0EC0DBC-4987-26CA-22D9-1E5DE90A3237}"/>
              </a:ext>
            </a:extLst>
          </p:cNvPr>
          <p:cNvSpPr>
            <a:spLocks noGrp="1"/>
          </p:cNvSpPr>
          <p:nvPr>
            <p:ph idx="1"/>
          </p:nvPr>
        </p:nvSpPr>
        <p:spPr/>
        <p:txBody>
          <a:bodyPr>
            <a:normAutofit/>
          </a:bodyPr>
          <a:lstStyle/>
          <a:p>
            <a:pPr marL="0" indent="0">
              <a:lnSpc>
                <a:spcPct val="110000"/>
              </a:lnSpc>
              <a:buNone/>
            </a:pPr>
            <a:r>
              <a:rPr lang="pt-BR" dirty="0" smtClean="0"/>
              <a:t>AO FINAL:</a:t>
            </a:r>
          </a:p>
          <a:p>
            <a:pPr marL="0" indent="0">
              <a:lnSpc>
                <a:spcPct val="110000"/>
              </a:lnSpc>
              <a:buNone/>
            </a:pPr>
            <a:r>
              <a:rPr lang="pt-BR" dirty="0"/>
              <a:t>	</a:t>
            </a:r>
            <a:endParaRPr lang="pt-BR" dirty="0" smtClean="0"/>
          </a:p>
          <a:p>
            <a:pPr marL="0" indent="0">
              <a:lnSpc>
                <a:spcPct val="110000"/>
              </a:lnSpc>
              <a:buNone/>
            </a:pPr>
            <a:r>
              <a:rPr lang="pt-BR" dirty="0"/>
              <a:t>	</a:t>
            </a:r>
            <a:r>
              <a:rPr lang="pt-BR" dirty="0" smtClean="0"/>
              <a:t>- Junção dos </a:t>
            </a:r>
            <a:r>
              <a:rPr lang="pt-BR" dirty="0" err="1" smtClean="0"/>
              <a:t>DFDs</a:t>
            </a:r>
            <a:r>
              <a:rPr lang="pt-BR" dirty="0" smtClean="0"/>
              <a:t> (natureza do objeto, modalidade licitatória).</a:t>
            </a:r>
          </a:p>
          <a:p>
            <a:pPr marL="0" indent="0">
              <a:lnSpc>
                <a:spcPct val="110000"/>
              </a:lnSpc>
              <a:buNone/>
            </a:pPr>
            <a:r>
              <a:rPr lang="pt-BR" dirty="0"/>
              <a:t>	</a:t>
            </a:r>
            <a:endParaRPr lang="pt-BR" dirty="0"/>
          </a:p>
        </p:txBody>
      </p:sp>
    </p:spTree>
    <p:extLst>
      <p:ext uri="{BB962C8B-B14F-4D97-AF65-F5344CB8AC3E}">
        <p14:creationId xmlns:p14="http://schemas.microsoft.com/office/powerpoint/2010/main" val="3273549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BA01168D-38E3-3F0A-6DF8-35022A716F65}"/>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AE9856EF-C9EE-2D7E-62A4-7001462D1309}"/>
              </a:ext>
            </a:extLst>
          </p:cNvPr>
          <p:cNvSpPr>
            <a:spLocks noGrp="1"/>
          </p:cNvSpPr>
          <p:nvPr>
            <p:ph type="title"/>
          </p:nvPr>
        </p:nvSpPr>
        <p:spPr>
          <a:xfrm>
            <a:off x="1371190" y="681037"/>
            <a:ext cx="9449619" cy="1009651"/>
          </a:xfrm>
        </p:spPr>
        <p:txBody>
          <a:bodyPr/>
          <a:lstStyle/>
          <a:p>
            <a:pPr algn="ctr"/>
            <a:r>
              <a:rPr lang="pt-BR" b="1" dirty="0">
                <a:latin typeface="Arial" panose="020B0604020202020204" pitchFamily="34" charset="0"/>
                <a:cs typeface="Arial" panose="020B0604020202020204" pitchFamily="34" charset="0"/>
              </a:rPr>
              <a:t>WHATSAPP: 41 9 9133-8008</a:t>
            </a:r>
            <a:endParaRPr lang="pt-BR" dirty="0"/>
          </a:p>
        </p:txBody>
      </p:sp>
      <p:pic>
        <p:nvPicPr>
          <p:cNvPr id="5" name="Espaço Reservado para Conteúdo 4">
            <a:extLst>
              <a:ext uri="{FF2B5EF4-FFF2-40B4-BE49-F238E27FC236}">
                <a16:creationId xmlns:a16="http://schemas.microsoft.com/office/drawing/2014/main" xmlns="" id="{414511D2-EC75-4182-AA33-A2A3B5BD24CC}"/>
              </a:ext>
            </a:extLst>
          </p:cNvPr>
          <p:cNvPicPr>
            <a:picLocks noGrp="1" noChangeAspect="1"/>
          </p:cNvPicPr>
          <p:nvPr>
            <p:ph idx="1"/>
          </p:nvPr>
        </p:nvPicPr>
        <p:blipFill>
          <a:blip r:embed="rId3"/>
          <a:stretch>
            <a:fillRect/>
          </a:stretch>
        </p:blipFill>
        <p:spPr>
          <a:xfrm>
            <a:off x="1371190" y="1891895"/>
            <a:ext cx="9449619" cy="4218798"/>
          </a:xfrm>
          <a:prstGeom prst="rect">
            <a:avLst/>
          </a:prstGeom>
        </p:spPr>
      </p:pic>
    </p:spTree>
    <p:extLst>
      <p:ext uri="{BB962C8B-B14F-4D97-AF65-F5344CB8AC3E}">
        <p14:creationId xmlns:p14="http://schemas.microsoft.com/office/powerpoint/2010/main" val="47302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3BA5BE9B-D04A-8C00-1968-E2731FAB905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50589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2F3EE676-5063-CEEF-6837-B95B89D1677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203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C135AC6B-8FB2-E30C-4E42-96F1CE4CD4B3}"/>
              </a:ext>
            </a:extLst>
          </p:cNvPr>
          <p:cNvPicPr>
            <a:picLocks noChangeAspect="1"/>
          </p:cNvPicPr>
          <p:nvPr/>
        </p:nvPicPr>
        <p:blipFill>
          <a:blip r:embed="rId2"/>
          <a:stretch>
            <a:fillRect/>
          </a:stretch>
        </p:blipFill>
        <p:spPr>
          <a:xfrm>
            <a:off x="0" y="0"/>
            <a:ext cx="12192000" cy="6858000"/>
          </a:xfrm>
          <a:prstGeom prst="rect">
            <a:avLst/>
          </a:prstGeom>
        </p:spPr>
      </p:pic>
      <p:sp>
        <p:nvSpPr>
          <p:cNvPr id="4" name="Título 3">
            <a:extLst>
              <a:ext uri="{FF2B5EF4-FFF2-40B4-BE49-F238E27FC236}">
                <a16:creationId xmlns:a16="http://schemas.microsoft.com/office/drawing/2014/main" xmlns="" id="{1BB6D69E-4A33-8E6B-3045-63409C94542A}"/>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INTRODUÇÃO</a:t>
            </a:r>
          </a:p>
        </p:txBody>
      </p:sp>
      <p:sp>
        <p:nvSpPr>
          <p:cNvPr id="5" name="Espaço Reservado para Conteúdo 4">
            <a:extLst>
              <a:ext uri="{FF2B5EF4-FFF2-40B4-BE49-F238E27FC236}">
                <a16:creationId xmlns:a16="http://schemas.microsoft.com/office/drawing/2014/main" xmlns="" id="{B48B6113-2626-A869-324F-E149FE736C6D}"/>
              </a:ext>
            </a:extLst>
          </p:cNvPr>
          <p:cNvSpPr>
            <a:spLocks noGrp="1"/>
          </p:cNvSpPr>
          <p:nvPr>
            <p:ph idx="1"/>
          </p:nvPr>
        </p:nvSpPr>
        <p:spPr/>
        <p:txBody>
          <a:bodyPr>
            <a:normAutofit fontScale="92500" lnSpcReduction="10000"/>
          </a:bodyPr>
          <a:lstStyle/>
          <a:p>
            <a:pPr marL="0" indent="0" algn="just">
              <a:lnSpc>
                <a:spcPct val="150000"/>
              </a:lnSpc>
              <a:buNone/>
            </a:pPr>
            <a:r>
              <a:rPr lang="pt-BR" dirty="0">
                <a:cs typeface="Arial" panose="020B0604020202020204" pitchFamily="34" charset="0"/>
              </a:rPr>
              <a:t>- TCU, Acórdão nº 1079/2019 – Plenário:</a:t>
            </a:r>
          </a:p>
          <a:p>
            <a:pPr marL="0" indent="0" algn="just">
              <a:lnSpc>
                <a:spcPct val="150000"/>
              </a:lnSpc>
              <a:buNone/>
            </a:pPr>
            <a:r>
              <a:rPr lang="pt-BR" dirty="0">
                <a:cs typeface="Arial" panose="020B0604020202020204" pitchFamily="34" charset="0"/>
              </a:rPr>
              <a:t>	Sobre obras públicas paralisadas - diagnóstico, a saber:</a:t>
            </a:r>
          </a:p>
          <a:p>
            <a:pPr marL="0" indent="0" algn="just">
              <a:lnSpc>
                <a:spcPct val="150000"/>
              </a:lnSpc>
              <a:buNone/>
            </a:pPr>
            <a:r>
              <a:rPr lang="pt-BR" dirty="0">
                <a:cs typeface="Arial" panose="020B0604020202020204" pitchFamily="34" charset="0"/>
              </a:rPr>
              <a:t>	</a:t>
            </a:r>
            <a:r>
              <a:rPr lang="pt-BR" i="1" dirty="0">
                <a:cs typeface="Arial" panose="020B0604020202020204" pitchFamily="34" charset="0"/>
              </a:rPr>
              <a:t>“149. Apesar da definição clara já trazida na referida lei, inicialmente, não apenas a </a:t>
            </a:r>
            <a:r>
              <a:rPr lang="pt-BR" b="1" i="1" dirty="0">
                <a:cs typeface="Arial" panose="020B0604020202020204" pitchFamily="34" charset="0"/>
              </a:rPr>
              <a:t>cultura de falta de planejamento da Administração Pública </a:t>
            </a:r>
            <a:r>
              <a:rPr lang="pt-BR" i="1" dirty="0">
                <a:cs typeface="Arial" panose="020B0604020202020204" pitchFamily="34" charset="0"/>
              </a:rPr>
              <a:t>contribuía para a realização de projetos básicos deficientes, mas também interpretações no sentido de o projeto básico ser apenas um esboço figura ou um anteprojeto do objeto a ser executado”. </a:t>
            </a:r>
          </a:p>
          <a:p>
            <a:endParaRPr lang="pt-BR" dirty="0"/>
          </a:p>
        </p:txBody>
      </p:sp>
    </p:spTree>
    <p:extLst>
      <p:ext uri="{BB962C8B-B14F-4D97-AF65-F5344CB8AC3E}">
        <p14:creationId xmlns:p14="http://schemas.microsoft.com/office/powerpoint/2010/main" val="162382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2B0845E7-C5A1-0A55-029D-9B40AFF0B78A}"/>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7F2FD9D9-26CF-35F4-00C0-BB1F6150F5B5}"/>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INTRODUÇÃO</a:t>
            </a:r>
            <a:endParaRPr lang="pt-BR" dirty="0">
              <a:latin typeface="+mn-lt"/>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3BF3050D-2D27-6F48-E7AC-B2D060AD30F1}"/>
              </a:ext>
            </a:extLst>
          </p:cNvPr>
          <p:cNvSpPr>
            <a:spLocks noGrp="1"/>
          </p:cNvSpPr>
          <p:nvPr>
            <p:ph idx="1"/>
          </p:nvPr>
        </p:nvSpPr>
        <p:spPr/>
        <p:txBody>
          <a:bodyPr/>
          <a:lstStyle/>
          <a:p>
            <a:pPr marL="0" indent="0" algn="just">
              <a:lnSpc>
                <a:spcPct val="150000"/>
              </a:lnSpc>
              <a:buNone/>
            </a:pPr>
            <a:r>
              <a:rPr lang="pt-BR" dirty="0" smtClean="0">
                <a:cs typeface="Arial" panose="020B0604020202020204" pitchFamily="34" charset="0"/>
              </a:rPr>
              <a:t>	</a:t>
            </a:r>
          </a:p>
          <a:p>
            <a:pPr marL="0" indent="0" algn="just">
              <a:lnSpc>
                <a:spcPct val="150000"/>
              </a:lnSpc>
              <a:buNone/>
            </a:pPr>
            <a:r>
              <a:rPr lang="pt-BR" dirty="0">
                <a:cs typeface="Arial" panose="020B0604020202020204" pitchFamily="34" charset="0"/>
              </a:rPr>
              <a:t>	</a:t>
            </a:r>
            <a:r>
              <a:rPr lang="pt-BR" dirty="0" smtClean="0">
                <a:cs typeface="Arial" panose="020B0604020202020204" pitchFamily="34" charset="0"/>
              </a:rPr>
              <a:t>Conclui-se </a:t>
            </a:r>
            <a:r>
              <a:rPr lang="pt-BR" dirty="0">
                <a:cs typeface="Arial" panose="020B0604020202020204" pitchFamily="34" charset="0"/>
              </a:rPr>
              <a:t>que é um preceito inerente à Administração Pública. Não propriamente novidade quando se trata de planejamento em licitações.</a:t>
            </a:r>
          </a:p>
          <a:p>
            <a:pPr marL="0" indent="0" algn="just">
              <a:lnSpc>
                <a:spcPct val="150000"/>
              </a:lnSpc>
              <a:buNone/>
            </a:pPr>
            <a:r>
              <a:rPr lang="pt-BR" dirty="0">
                <a:cs typeface="Arial" panose="020B0604020202020204" pitchFamily="34" charset="0"/>
              </a:rPr>
              <a:t>	- Planejar é obrigatório e indispensável.</a:t>
            </a:r>
          </a:p>
          <a:p>
            <a:pPr marL="0" indent="0" algn="just">
              <a:lnSpc>
                <a:spcPct val="150000"/>
              </a:lnSpc>
              <a:buNone/>
            </a:pPr>
            <a:r>
              <a:rPr lang="pt-BR" dirty="0">
                <a:cs typeface="Arial" panose="020B0604020202020204" pitchFamily="34" charset="0"/>
              </a:rPr>
              <a:t>	</a:t>
            </a:r>
            <a:endParaRPr lang="pt-BR" dirty="0"/>
          </a:p>
        </p:txBody>
      </p:sp>
    </p:spTree>
    <p:extLst>
      <p:ext uri="{BB962C8B-B14F-4D97-AF65-F5344CB8AC3E}">
        <p14:creationId xmlns:p14="http://schemas.microsoft.com/office/powerpoint/2010/main" val="415432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501E61A2-93FE-4B9B-A46D-A9C75EE1063D}"/>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339463AF-CC6F-2A60-B9D3-E4B44E30C738}"/>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EXIGÊNCIA DO PCA </a:t>
            </a:r>
          </a:p>
        </p:txBody>
      </p:sp>
      <p:sp>
        <p:nvSpPr>
          <p:cNvPr id="4" name="Espaço Reservado para Conteúdo 3">
            <a:extLst>
              <a:ext uri="{FF2B5EF4-FFF2-40B4-BE49-F238E27FC236}">
                <a16:creationId xmlns:a16="http://schemas.microsoft.com/office/drawing/2014/main" xmlns="" id="{066E9ACA-81FC-76C6-43AD-701124DC034E}"/>
              </a:ext>
            </a:extLst>
          </p:cNvPr>
          <p:cNvSpPr>
            <a:spLocks noGrp="1"/>
          </p:cNvSpPr>
          <p:nvPr>
            <p:ph idx="1"/>
          </p:nvPr>
        </p:nvSpPr>
        <p:spPr/>
        <p:txBody>
          <a:bodyPr>
            <a:normAutofit fontScale="85000" lnSpcReduction="20000"/>
          </a:bodyPr>
          <a:lstStyle/>
          <a:p>
            <a:pPr marL="0" indent="0" algn="just">
              <a:lnSpc>
                <a:spcPct val="150000"/>
              </a:lnSpc>
              <a:buNone/>
            </a:pPr>
            <a:r>
              <a:rPr lang="pt-BR" dirty="0">
                <a:cs typeface="Arial" panose="020B0604020202020204" pitchFamily="34" charset="0"/>
              </a:rPr>
              <a:t>– Art. 12, inciso VII e §1°, da Lei 14.133/2021:</a:t>
            </a:r>
          </a:p>
          <a:p>
            <a:pPr marL="0" indent="0" algn="just">
              <a:lnSpc>
                <a:spcPct val="150000"/>
              </a:lnSpc>
              <a:buNone/>
            </a:pPr>
            <a:r>
              <a:rPr lang="pt-BR" dirty="0">
                <a:cs typeface="Arial" panose="020B0604020202020204" pitchFamily="34" charset="0"/>
              </a:rPr>
              <a:t>	</a:t>
            </a:r>
            <a:r>
              <a:rPr lang="pt-BR" i="1" dirty="0">
                <a:solidFill>
                  <a:srgbClr val="000000"/>
                </a:solidFill>
                <a:cs typeface="Arial" panose="020B0604020202020204" pitchFamily="34" charset="0"/>
              </a:rPr>
              <a:t>“</a:t>
            </a:r>
            <a:r>
              <a:rPr lang="pt-BR" b="0" i="1" dirty="0">
                <a:solidFill>
                  <a:srgbClr val="000000"/>
                </a:solidFill>
                <a:effectLst/>
                <a:cs typeface="Arial" panose="020B0604020202020204" pitchFamily="34" charset="0"/>
              </a:rPr>
              <a:t>No processo licitatório, observar-se-á o seguinte:	</a:t>
            </a:r>
          </a:p>
          <a:p>
            <a:pPr marL="0" indent="0" algn="just">
              <a:lnSpc>
                <a:spcPct val="150000"/>
              </a:lnSpc>
              <a:buNone/>
            </a:pPr>
            <a:r>
              <a:rPr lang="pt-BR" i="1" dirty="0">
                <a:solidFill>
                  <a:srgbClr val="000000"/>
                </a:solidFill>
                <a:cs typeface="Arial" panose="020B0604020202020204" pitchFamily="34" charset="0"/>
              </a:rPr>
              <a:t>	</a:t>
            </a:r>
            <a:r>
              <a:rPr lang="pt-BR" b="0" i="1" dirty="0">
                <a:solidFill>
                  <a:srgbClr val="000000"/>
                </a:solidFill>
                <a:effectLst/>
                <a:cs typeface="Arial" panose="020B0604020202020204" pitchFamily="34" charset="0"/>
              </a:rPr>
              <a:t>VII - </a:t>
            </a:r>
            <a:r>
              <a:rPr lang="pt-BR" b="1" i="1" dirty="0">
                <a:solidFill>
                  <a:srgbClr val="000000"/>
                </a:solidFill>
                <a:effectLst/>
                <a:cs typeface="Arial" panose="020B0604020202020204" pitchFamily="34" charset="0"/>
              </a:rPr>
              <a:t>a partir de documentos de formalização de demandas</a:t>
            </a:r>
            <a:r>
              <a:rPr lang="pt-BR" b="0" i="1" dirty="0">
                <a:solidFill>
                  <a:srgbClr val="000000"/>
                </a:solidFill>
                <a:effectLst/>
                <a:cs typeface="Arial" panose="020B0604020202020204" pitchFamily="34" charset="0"/>
              </a:rPr>
              <a:t>, os órgãos responsáveis pelo planejamento de cada ente federativo </a:t>
            </a:r>
            <a:r>
              <a:rPr lang="pt-BR" b="1" i="1" u="sng" dirty="0">
                <a:solidFill>
                  <a:srgbClr val="000000"/>
                </a:solidFill>
                <a:effectLst/>
                <a:cs typeface="Arial" panose="020B0604020202020204" pitchFamily="34" charset="0"/>
              </a:rPr>
              <a:t>poderão</a:t>
            </a:r>
            <a:r>
              <a:rPr lang="pt-BR" b="0" i="1" dirty="0">
                <a:solidFill>
                  <a:srgbClr val="000000"/>
                </a:solidFill>
                <a:effectLst/>
                <a:cs typeface="Arial" panose="020B0604020202020204" pitchFamily="34" charset="0"/>
              </a:rPr>
              <a:t>, na forma de regulamento, elaborar plano de contratações anual, com o objetivo de racionalizar as contratações dos órgãos e entidades sob sua competência, garantir o alinhamento com o seu planejamento estratégico e subsidiar a elaboração das respectivas leis orçamentárias. </a:t>
            </a:r>
            <a:endParaRPr lang="pt-BR" i="1" dirty="0">
              <a:cs typeface="Arial" panose="020B0604020202020204" pitchFamily="34" charset="0"/>
            </a:endParaRPr>
          </a:p>
          <a:p>
            <a:endParaRPr lang="pt-BR" dirty="0"/>
          </a:p>
        </p:txBody>
      </p:sp>
    </p:spTree>
    <p:extLst>
      <p:ext uri="{BB962C8B-B14F-4D97-AF65-F5344CB8AC3E}">
        <p14:creationId xmlns:p14="http://schemas.microsoft.com/office/powerpoint/2010/main" val="196046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46C08525-9D42-43BB-DD1E-F1706F0A3608}"/>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3871C697-9985-0854-6FF8-6BC9DF66292E}"/>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EXIGÊNCIA DO PCA </a:t>
            </a:r>
            <a:endParaRPr lang="pt-BR" dirty="0">
              <a:latin typeface="+mn-lt"/>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905DB787-4373-8E32-3A5C-0F2B92E9F701}"/>
              </a:ext>
            </a:extLst>
          </p:cNvPr>
          <p:cNvSpPr>
            <a:spLocks noGrp="1"/>
          </p:cNvSpPr>
          <p:nvPr>
            <p:ph idx="1"/>
          </p:nvPr>
        </p:nvSpPr>
        <p:spPr/>
        <p:txBody>
          <a:bodyPr>
            <a:normAutofit/>
          </a:bodyPr>
          <a:lstStyle/>
          <a:p>
            <a:pPr marL="0" indent="0" algn="just">
              <a:lnSpc>
                <a:spcPct val="150000"/>
              </a:lnSpc>
              <a:buNone/>
            </a:pPr>
            <a:r>
              <a:rPr lang="pt-BR" sz="2600" b="0" i="1" dirty="0" smtClean="0">
                <a:solidFill>
                  <a:srgbClr val="000000"/>
                </a:solidFill>
                <a:effectLst/>
                <a:cs typeface="Arial" panose="020B0604020202020204" pitchFamily="34" charset="0"/>
              </a:rPr>
              <a:t>	§ </a:t>
            </a:r>
            <a:r>
              <a:rPr lang="pt-BR" sz="2600" b="0" i="1" dirty="0">
                <a:solidFill>
                  <a:srgbClr val="000000"/>
                </a:solidFill>
                <a:effectLst/>
                <a:cs typeface="Arial" panose="020B0604020202020204" pitchFamily="34" charset="0"/>
              </a:rPr>
              <a:t>1º O plano de contratações anual de que trata o inciso VII do </a:t>
            </a:r>
            <a:r>
              <a:rPr lang="pt-BR" sz="2600" b="1" i="1" dirty="0">
                <a:solidFill>
                  <a:srgbClr val="000000"/>
                </a:solidFill>
                <a:effectLst/>
                <a:cs typeface="Arial" panose="020B0604020202020204" pitchFamily="34" charset="0"/>
              </a:rPr>
              <a:t>caput</a:t>
            </a:r>
            <a:r>
              <a:rPr lang="pt-BR" sz="2600" b="0" i="1" dirty="0">
                <a:solidFill>
                  <a:srgbClr val="000000"/>
                </a:solidFill>
                <a:effectLst/>
                <a:cs typeface="Arial" panose="020B0604020202020204" pitchFamily="34" charset="0"/>
              </a:rPr>
              <a:t> deste artigo deverá ser divulgado e mantido à disposição do público em sítio eletrônico oficial e será observado pelo ente federativo na realização de licitações e na execução dos contratos.”</a:t>
            </a:r>
            <a:endParaRPr lang="pt-BR" sz="2600" dirty="0"/>
          </a:p>
        </p:txBody>
      </p:sp>
    </p:spTree>
    <p:extLst>
      <p:ext uri="{BB962C8B-B14F-4D97-AF65-F5344CB8AC3E}">
        <p14:creationId xmlns:p14="http://schemas.microsoft.com/office/powerpoint/2010/main" val="217785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025BCFE4-AEC4-B62D-A4B4-6FA5831B62BA}"/>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1D3B60A5-B1F2-DFE2-D5C0-145C7BA2880C}"/>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EXIGÊNCIA DO PCA </a:t>
            </a:r>
            <a:endParaRPr lang="pt-BR" dirty="0">
              <a:latin typeface="+mn-lt"/>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65760623-3608-98B9-14D1-2229B5A83CAD}"/>
              </a:ext>
            </a:extLst>
          </p:cNvPr>
          <p:cNvSpPr>
            <a:spLocks noGrp="1"/>
          </p:cNvSpPr>
          <p:nvPr>
            <p:ph idx="1"/>
          </p:nvPr>
        </p:nvSpPr>
        <p:spPr/>
        <p:txBody>
          <a:bodyPr>
            <a:normAutofit/>
          </a:bodyPr>
          <a:lstStyle/>
          <a:p>
            <a:pPr marL="0" indent="0" algn="just">
              <a:lnSpc>
                <a:spcPct val="150000"/>
              </a:lnSpc>
              <a:buNone/>
            </a:pPr>
            <a:r>
              <a:rPr lang="pt-BR" sz="2600" dirty="0" smtClean="0">
                <a:cs typeface="Arial" panose="020B0604020202020204" pitchFamily="34" charset="0"/>
              </a:rPr>
              <a:t>	</a:t>
            </a:r>
          </a:p>
          <a:p>
            <a:pPr marL="0" indent="0" algn="just">
              <a:lnSpc>
                <a:spcPct val="150000"/>
              </a:lnSpc>
              <a:buNone/>
            </a:pPr>
            <a:r>
              <a:rPr lang="pt-BR" sz="2600" dirty="0">
                <a:cs typeface="Arial" panose="020B0604020202020204" pitchFamily="34" charset="0"/>
              </a:rPr>
              <a:t>	</a:t>
            </a:r>
            <a:r>
              <a:rPr lang="pt-BR" sz="2600" dirty="0" smtClean="0">
                <a:cs typeface="Arial" panose="020B0604020202020204" pitchFamily="34" charset="0"/>
              </a:rPr>
              <a:t>Embora </a:t>
            </a:r>
            <a:r>
              <a:rPr lang="pt-BR" sz="2600" dirty="0">
                <a:cs typeface="Arial" panose="020B0604020202020204" pitchFamily="34" charset="0"/>
              </a:rPr>
              <a:t>o texto legal utilize o verbo “poderão”, induzindo ao entendimento de que é uma escolha e não uma obrigatoriedade, precisamos analisar de forma prática essa interpretação.</a:t>
            </a:r>
            <a:endParaRPr lang="pt-BR" sz="2600" dirty="0"/>
          </a:p>
        </p:txBody>
      </p:sp>
    </p:spTree>
    <p:extLst>
      <p:ext uri="{BB962C8B-B14F-4D97-AF65-F5344CB8AC3E}">
        <p14:creationId xmlns:p14="http://schemas.microsoft.com/office/powerpoint/2010/main" val="147167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54964FED-BF8D-AE06-C45D-77AAF0DC2985}"/>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00DDE336-2C8E-DFB1-7402-547F74E6F9C7}"/>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ANÁLISE PRÁTICA </a:t>
            </a:r>
          </a:p>
        </p:txBody>
      </p:sp>
      <p:sp>
        <p:nvSpPr>
          <p:cNvPr id="4" name="Espaço Reservado para Conteúdo 3">
            <a:extLst>
              <a:ext uri="{FF2B5EF4-FFF2-40B4-BE49-F238E27FC236}">
                <a16:creationId xmlns:a16="http://schemas.microsoft.com/office/drawing/2014/main" xmlns="" id="{5F30E6A8-DF34-1FD3-FF81-91AA6A058081}"/>
              </a:ext>
            </a:extLst>
          </p:cNvPr>
          <p:cNvSpPr>
            <a:spLocks noGrp="1"/>
          </p:cNvSpPr>
          <p:nvPr>
            <p:ph idx="1"/>
          </p:nvPr>
        </p:nvSpPr>
        <p:spPr/>
        <p:txBody>
          <a:bodyPr>
            <a:normAutofit fontScale="92500" lnSpcReduction="20000"/>
          </a:bodyPr>
          <a:lstStyle/>
          <a:p>
            <a:pPr marL="0" indent="0" algn="just">
              <a:lnSpc>
                <a:spcPct val="150000"/>
              </a:lnSpc>
              <a:buNone/>
            </a:pPr>
            <a:r>
              <a:rPr lang="pt-BR" dirty="0">
                <a:cs typeface="Arial" panose="020B0604020202020204" pitchFamily="34" charset="0"/>
              </a:rPr>
              <a:t>	- A Lei nº 14.133/2021 incluiu no seu texto legal o PCA, como ferramenta ao planejamento.</a:t>
            </a:r>
          </a:p>
          <a:p>
            <a:pPr marL="0" indent="0" algn="just">
              <a:lnSpc>
                <a:spcPct val="150000"/>
              </a:lnSpc>
              <a:buNone/>
            </a:pPr>
            <a:r>
              <a:rPr lang="pt-BR" dirty="0">
                <a:cs typeface="Arial" panose="020B0604020202020204" pitchFamily="34" charset="0"/>
              </a:rPr>
              <a:t>	- As leis que serão revogadas – 8.666/93, 10.520/02 e 12.462/11 não fazem menção à ele.</a:t>
            </a:r>
          </a:p>
          <a:p>
            <a:pPr marL="0" indent="0" algn="just">
              <a:lnSpc>
                <a:spcPct val="150000"/>
              </a:lnSpc>
              <a:buNone/>
            </a:pPr>
            <a:r>
              <a:rPr lang="pt-BR" dirty="0">
                <a:cs typeface="Arial" panose="020B0604020202020204" pitchFamily="34" charset="0"/>
              </a:rPr>
              <a:t>	- O Governo Federal já elaborava e obedecia.</a:t>
            </a:r>
          </a:p>
          <a:p>
            <a:pPr marL="0" indent="0" algn="just">
              <a:lnSpc>
                <a:spcPct val="150000"/>
              </a:lnSpc>
              <a:buNone/>
            </a:pPr>
            <a:r>
              <a:rPr lang="pt-BR" dirty="0">
                <a:cs typeface="Arial" panose="020B0604020202020204" pitchFamily="34" charset="0"/>
              </a:rPr>
              <a:t>	- Já a nível municipal não há prática desse “modelo” de planejamento, o que justifica o grau de deficiência nesse âmbito.</a:t>
            </a:r>
          </a:p>
          <a:p>
            <a:endParaRPr lang="pt-BR" dirty="0"/>
          </a:p>
        </p:txBody>
      </p:sp>
    </p:spTree>
    <p:extLst>
      <p:ext uri="{BB962C8B-B14F-4D97-AF65-F5344CB8AC3E}">
        <p14:creationId xmlns:p14="http://schemas.microsoft.com/office/powerpoint/2010/main" val="377747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197</Words>
  <Application>Microsoft Office PowerPoint</Application>
  <PresentationFormat>Widescreen</PresentationFormat>
  <Paragraphs>115</Paragraphs>
  <Slides>35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35</vt:i4>
      </vt:variant>
    </vt:vector>
  </HeadingPairs>
  <TitlesOfParts>
    <vt:vector size="40" baseType="lpstr">
      <vt:lpstr>Arial</vt:lpstr>
      <vt:lpstr>Calibri</vt:lpstr>
      <vt:lpstr>Calibri Light</vt:lpstr>
      <vt:lpstr>Times New Roman</vt:lpstr>
      <vt:lpstr>Tema do Office</vt:lpstr>
      <vt:lpstr>Apresentação do PowerPoint</vt:lpstr>
      <vt:lpstr>PLANO DE CONTRATAÇÃO ANUAL</vt:lpstr>
      <vt:lpstr>INTRODUÇÃO</vt:lpstr>
      <vt:lpstr>INTRODUÇÃO</vt:lpstr>
      <vt:lpstr>INTRODUÇÃO</vt:lpstr>
      <vt:lpstr>EXIGÊNCIA DO PCA </vt:lpstr>
      <vt:lpstr>EXIGÊNCIA DO PCA </vt:lpstr>
      <vt:lpstr>EXIGÊNCIA DO PCA </vt:lpstr>
      <vt:lpstr>ANÁLISE PRÁTICA </vt:lpstr>
      <vt:lpstr>ANÁLISE PRÁTICA </vt:lpstr>
      <vt:lpstr>ANÁLISE PRÁTICA </vt:lpstr>
      <vt:lpstr>CORREÇÕES E ALTERAÇÕES</vt:lpstr>
      <vt:lpstr>CORREÇÕES E ALTERAÇÕES</vt:lpstr>
      <vt:lpstr>CORREÇÕES E ALTERAÇÕES</vt:lpstr>
      <vt:lpstr>CORREÇÕES E ALTERAÇÕES</vt:lpstr>
      <vt:lpstr>AGENTES ENVOLVIDOS NO PCA</vt:lpstr>
      <vt:lpstr> COMPRAS QUE FICARÃO FORA DO PCA: </vt:lpstr>
      <vt:lpstr> COMPRAS QUE FICARÃO FORA DO PCA: </vt:lpstr>
      <vt:lpstr>ELABORAÇÃO DO PCA</vt:lpstr>
      <vt:lpstr>ELABORAÇÃO DO PCA</vt:lpstr>
      <vt:lpstr>ELABORAÇÃO DO PCA</vt:lpstr>
      <vt:lpstr>ELABORAÇÃO DO PCA</vt:lpstr>
      <vt:lpstr>ELABORAÇÃO DO PCA</vt:lpstr>
      <vt:lpstr>ELABORAÇÃO DO PCA</vt:lpstr>
      <vt:lpstr>ELABORAÇÃO DO PCA</vt:lpstr>
      <vt:lpstr>ELABORAÇÃO DO PCA</vt:lpstr>
      <vt:lpstr>ELABORAÇÃO DO PCA</vt:lpstr>
      <vt:lpstr>ELABORAÇÃO DO PCA</vt:lpstr>
      <vt:lpstr>ELABORAÇÃO DO PCA</vt:lpstr>
      <vt:lpstr>ELABORAÇÃO DO PCA</vt:lpstr>
      <vt:lpstr>ELABORAÇÃO DO PCA</vt:lpstr>
      <vt:lpstr>ELABORAÇÃO DO PCA</vt:lpstr>
      <vt:lpstr>WHATSAPP: 41 9 9133-8008</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Juliana Fiorese</dc:creator>
  <cp:lastModifiedBy>Usuario</cp:lastModifiedBy>
  <cp:revision>37</cp:revision>
  <dcterms:created xsi:type="dcterms:W3CDTF">2023-05-26T13:48:11Z</dcterms:created>
  <dcterms:modified xsi:type="dcterms:W3CDTF">2025-03-19T14:23:27Z</dcterms:modified>
</cp:coreProperties>
</file>